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 id="2147483746" r:id="rId2"/>
    <p:sldMasterId id="2147483761" r:id="rId3"/>
  </p:sldMasterIdLst>
  <p:notesMasterIdLst>
    <p:notesMasterId r:id="rId58"/>
  </p:notesMasterIdLst>
  <p:handoutMasterIdLst>
    <p:handoutMasterId r:id="rId59"/>
  </p:handoutMasterIdLst>
  <p:sldIdLst>
    <p:sldId id="857" r:id="rId4"/>
    <p:sldId id="858" r:id="rId5"/>
    <p:sldId id="867" r:id="rId6"/>
    <p:sldId id="1064" r:id="rId7"/>
    <p:sldId id="1065" r:id="rId8"/>
    <p:sldId id="1062" r:id="rId9"/>
    <p:sldId id="1156" r:id="rId10"/>
    <p:sldId id="862" r:id="rId11"/>
    <p:sldId id="859" r:id="rId12"/>
    <p:sldId id="784" r:id="rId13"/>
    <p:sldId id="825" r:id="rId14"/>
    <p:sldId id="826" r:id="rId15"/>
    <p:sldId id="827" r:id="rId16"/>
    <p:sldId id="1067" r:id="rId17"/>
    <p:sldId id="1068" r:id="rId18"/>
    <p:sldId id="829" r:id="rId19"/>
    <p:sldId id="841" r:id="rId20"/>
    <p:sldId id="1069" r:id="rId21"/>
    <p:sldId id="860" r:id="rId22"/>
    <p:sldId id="765" r:id="rId23"/>
    <p:sldId id="1149" r:id="rId24"/>
    <p:sldId id="1150" r:id="rId25"/>
    <p:sldId id="766" r:id="rId26"/>
    <p:sldId id="768" r:id="rId27"/>
    <p:sldId id="1151" r:id="rId28"/>
    <p:sldId id="1157" r:id="rId29"/>
    <p:sldId id="771" r:id="rId30"/>
    <p:sldId id="1158" r:id="rId31"/>
    <p:sldId id="1152" r:id="rId32"/>
    <p:sldId id="1153" r:id="rId33"/>
    <p:sldId id="1154" r:id="rId34"/>
    <p:sldId id="1155" r:id="rId35"/>
    <p:sldId id="773" r:id="rId36"/>
    <p:sldId id="781" r:id="rId37"/>
    <p:sldId id="782" r:id="rId38"/>
    <p:sldId id="783" r:id="rId39"/>
    <p:sldId id="830" r:id="rId40"/>
    <p:sldId id="785" r:id="rId41"/>
    <p:sldId id="786" r:id="rId42"/>
    <p:sldId id="1144" r:id="rId43"/>
    <p:sldId id="1088" r:id="rId44"/>
    <p:sldId id="861" r:id="rId45"/>
    <p:sldId id="1145" r:id="rId46"/>
    <p:sldId id="1146" r:id="rId47"/>
    <p:sldId id="833" r:id="rId48"/>
    <p:sldId id="834" r:id="rId49"/>
    <p:sldId id="835" r:id="rId50"/>
    <p:sldId id="836" r:id="rId51"/>
    <p:sldId id="837" r:id="rId52"/>
    <p:sldId id="838" r:id="rId53"/>
    <p:sldId id="839" r:id="rId54"/>
    <p:sldId id="1147" r:id="rId55"/>
    <p:sldId id="1148" r:id="rId56"/>
    <p:sldId id="903" r:id="rId57"/>
  </p:sldIdLst>
  <p:sldSz cx="9144000" cy="6858000" type="screen4x3"/>
  <p:notesSz cx="6883400" cy="9906000"/>
  <p:defaultTextStyle>
    <a:defPPr>
      <a:defRPr lang="en-GB"/>
    </a:defPPr>
    <a:lvl1pPr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8">
          <p15:clr>
            <a:srgbClr val="A4A3A4"/>
          </p15:clr>
        </p15:guide>
        <p15:guide id="2" pos="27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C27FF"/>
    <a:srgbClr val="492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64" autoAdjust="0"/>
    <p:restoredTop sz="90875" autoAdjust="0"/>
  </p:normalViewPr>
  <p:slideViewPr>
    <p:cSldViewPr snapToGrid="0" snapToObjects="1">
      <p:cViewPr varScale="1">
        <p:scale>
          <a:sx n="115" d="100"/>
          <a:sy n="115" d="100"/>
        </p:scale>
        <p:origin x="1488" y="192"/>
      </p:cViewPr>
      <p:guideLst>
        <p:guide orient="horz" pos="2138"/>
        <p:guide pos="27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4" d="100"/>
          <a:sy n="54" d="100"/>
        </p:scale>
        <p:origin x="1670"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57378" name="Rectangle 2">
            <a:extLst>
              <a:ext uri="{FF2B5EF4-FFF2-40B4-BE49-F238E27FC236}">
                <a16:creationId xmlns:a16="http://schemas.microsoft.com/office/drawing/2014/main" id="{8A58E5C6-9D53-42E8-ABBB-0795F486700D}"/>
              </a:ext>
            </a:extLst>
          </p:cNvPr>
          <p:cNvSpPr>
            <a:spLocks noGrp="1" noChangeArrowheads="1"/>
          </p:cNvSpPr>
          <p:nvPr>
            <p:ph type="hdr" sz="quarter"/>
          </p:nvPr>
        </p:nvSpPr>
        <p:spPr bwMode="auto">
          <a:xfrm>
            <a:off x="0" y="0"/>
            <a:ext cx="2982913" cy="496888"/>
          </a:xfrm>
          <a:prstGeom prst="rect">
            <a:avLst/>
          </a:prstGeom>
          <a:noFill/>
          <a:ln w="9525">
            <a:noFill/>
            <a:miter lim="800000"/>
          </a:ln>
          <a:effectLst/>
        </p:spPr>
        <p:txBody>
          <a:bodyPr vert="horz" wrap="square" lIns="92839" tIns="46420" rIns="92839" bIns="46420" numCol="1" anchor="t" anchorCtr="0" compatLnSpc="1">
            <a:prstTxWarp prst="textNoShape">
              <a:avLst/>
            </a:prstTxWarp>
          </a:bodyPr>
          <a:lstStyle>
            <a:lvl1pP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357379" name="Rectangle 3">
            <a:extLst>
              <a:ext uri="{FF2B5EF4-FFF2-40B4-BE49-F238E27FC236}">
                <a16:creationId xmlns:a16="http://schemas.microsoft.com/office/drawing/2014/main" id="{015E1826-3ED3-49C7-A662-E8DC37796E41}"/>
              </a:ext>
            </a:extLst>
          </p:cNvPr>
          <p:cNvSpPr>
            <a:spLocks noGrp="1" noChangeArrowheads="1"/>
          </p:cNvSpPr>
          <p:nvPr>
            <p:ph type="dt" sz="quarter" idx="1"/>
          </p:nvPr>
        </p:nvSpPr>
        <p:spPr bwMode="auto">
          <a:xfrm>
            <a:off x="3900488" y="0"/>
            <a:ext cx="2982912" cy="496888"/>
          </a:xfrm>
          <a:prstGeom prst="rect">
            <a:avLst/>
          </a:prstGeom>
          <a:noFill/>
          <a:ln w="9525">
            <a:noFill/>
            <a:miter lim="800000"/>
          </a:ln>
          <a:effectLst/>
        </p:spPr>
        <p:txBody>
          <a:bodyPr vert="horz" wrap="square" lIns="92839" tIns="46420" rIns="92839" bIns="46420" numCol="1" anchor="t" anchorCtr="0" compatLnSpc="1">
            <a:prstTxWarp prst="textNoShape">
              <a:avLst/>
            </a:prstTxWarp>
          </a:bodyPr>
          <a:lstStyle>
            <a:lvl1pPr algn="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357380" name="Rectangle 4">
            <a:extLst>
              <a:ext uri="{FF2B5EF4-FFF2-40B4-BE49-F238E27FC236}">
                <a16:creationId xmlns:a16="http://schemas.microsoft.com/office/drawing/2014/main" id="{7952065D-5C44-4993-AE5D-29011EF4080E}"/>
              </a:ext>
            </a:extLst>
          </p:cNvPr>
          <p:cNvSpPr>
            <a:spLocks noGrp="1" noChangeArrowheads="1"/>
          </p:cNvSpPr>
          <p:nvPr>
            <p:ph type="ftr" sz="quarter" idx="2"/>
          </p:nvPr>
        </p:nvSpPr>
        <p:spPr bwMode="auto">
          <a:xfrm>
            <a:off x="0" y="9409113"/>
            <a:ext cx="2982913" cy="496887"/>
          </a:xfrm>
          <a:prstGeom prst="rect">
            <a:avLst/>
          </a:prstGeom>
          <a:noFill/>
          <a:ln w="9525">
            <a:noFill/>
            <a:miter lim="800000"/>
          </a:ln>
          <a:effectLst/>
        </p:spPr>
        <p:txBody>
          <a:bodyPr vert="horz" wrap="square" lIns="92839" tIns="46420" rIns="92839" bIns="46420" numCol="1" anchor="b" anchorCtr="0" compatLnSpc="1">
            <a:prstTxWarp prst="textNoShape">
              <a:avLst/>
            </a:prstTxWarp>
          </a:bodyPr>
          <a:lstStyle>
            <a:lvl1pP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357381" name="Rectangle 5">
            <a:extLst>
              <a:ext uri="{FF2B5EF4-FFF2-40B4-BE49-F238E27FC236}">
                <a16:creationId xmlns:a16="http://schemas.microsoft.com/office/drawing/2014/main" id="{840CD26C-7A85-424E-8A6A-1626F9899D3E}"/>
              </a:ext>
            </a:extLst>
          </p:cNvPr>
          <p:cNvSpPr>
            <a:spLocks noGrp="1" noChangeArrowheads="1"/>
          </p:cNvSpPr>
          <p:nvPr>
            <p:ph type="sldNum" sz="quarter" idx="3"/>
          </p:nvPr>
        </p:nvSpPr>
        <p:spPr bwMode="auto">
          <a:xfrm>
            <a:off x="3900488" y="9409113"/>
            <a:ext cx="2982912" cy="496887"/>
          </a:xfrm>
          <a:prstGeom prst="rect">
            <a:avLst/>
          </a:prstGeom>
          <a:noFill/>
          <a:ln w="9525">
            <a:noFill/>
            <a:miter lim="800000"/>
          </a:ln>
          <a:effectLst/>
        </p:spPr>
        <p:txBody>
          <a:bodyPr vert="horz" wrap="square" lIns="92839" tIns="46420" rIns="92839" bIns="46420" numCol="1" anchor="b" anchorCtr="0" compatLnSpc="1">
            <a:prstTxWarp prst="textNoShape">
              <a:avLst/>
            </a:prstTxWarp>
          </a:bodyPr>
          <a:lstStyle>
            <a:lvl1pPr algn="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fld id="{2C56C418-4D24-E64D-95E3-EA3AA7FD724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E53D9CB2-83D4-4171-948E-30BFC4DD9782}"/>
              </a:ext>
            </a:extLst>
          </p:cNvPr>
          <p:cNvSpPr>
            <a:spLocks noGrp="1" noChangeArrowheads="1"/>
          </p:cNvSpPr>
          <p:nvPr>
            <p:ph type="hdr" sz="quarter"/>
          </p:nvPr>
        </p:nvSpPr>
        <p:spPr bwMode="auto">
          <a:xfrm>
            <a:off x="0" y="0"/>
            <a:ext cx="2982913" cy="496888"/>
          </a:xfrm>
          <a:prstGeom prst="rect">
            <a:avLst/>
          </a:prstGeom>
          <a:noFill/>
          <a:ln w="9525">
            <a:noFill/>
            <a:miter lim="800000"/>
          </a:ln>
          <a:effectLst/>
        </p:spPr>
        <p:txBody>
          <a:bodyPr vert="horz" wrap="none" lIns="92839" tIns="46420" rIns="92839" bIns="46420" numCol="1" anchor="t" anchorCtr="0" compatLnSpc="1">
            <a:prstTxWarp prst="textNoShape">
              <a:avLst/>
            </a:prstTxWarp>
          </a:bodyPr>
          <a:lstStyle>
            <a:lvl1pP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188419" name="Rectangle 3">
            <a:extLst>
              <a:ext uri="{FF2B5EF4-FFF2-40B4-BE49-F238E27FC236}">
                <a16:creationId xmlns:a16="http://schemas.microsoft.com/office/drawing/2014/main" id="{3FE20234-3462-4D2C-A23D-76191C378295}"/>
              </a:ext>
            </a:extLst>
          </p:cNvPr>
          <p:cNvSpPr>
            <a:spLocks noGrp="1" noChangeArrowheads="1"/>
          </p:cNvSpPr>
          <p:nvPr>
            <p:ph type="dt" idx="1"/>
          </p:nvPr>
        </p:nvSpPr>
        <p:spPr bwMode="auto">
          <a:xfrm>
            <a:off x="3900488" y="0"/>
            <a:ext cx="2982912" cy="496888"/>
          </a:xfrm>
          <a:prstGeom prst="rect">
            <a:avLst/>
          </a:prstGeom>
          <a:noFill/>
          <a:ln w="9525">
            <a:noFill/>
            <a:miter lim="800000"/>
          </a:ln>
          <a:effectLst/>
        </p:spPr>
        <p:txBody>
          <a:bodyPr vert="horz" wrap="none" lIns="92839" tIns="46420" rIns="92839" bIns="46420" numCol="1" anchor="t" anchorCtr="0" compatLnSpc="1">
            <a:prstTxWarp prst="textNoShape">
              <a:avLst/>
            </a:prstTxWarp>
          </a:bodyPr>
          <a:lstStyle>
            <a:lvl1pPr algn="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9A0C7B6F-71C9-2A4F-87CA-A3C26622ED36}"/>
              </a:ext>
            </a:extLst>
          </p:cNvPr>
          <p:cNvSpPr>
            <a:spLocks noGrp="1" noRot="1" noChangeAspect="1" noChangeArrowheads="1" noTextEdit="1"/>
          </p:cNvSpPr>
          <p:nvPr>
            <p:ph type="sldImg" idx="4294967295"/>
          </p:nvPr>
        </p:nvSpPr>
        <p:spPr bwMode="auto">
          <a:xfrm>
            <a:off x="966788" y="742950"/>
            <a:ext cx="4953000" cy="3714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21" name="Rectangle 5">
            <a:extLst>
              <a:ext uri="{FF2B5EF4-FFF2-40B4-BE49-F238E27FC236}">
                <a16:creationId xmlns:a16="http://schemas.microsoft.com/office/drawing/2014/main" id="{4A9DB576-F14D-4117-BDFE-B74B4AA6F852}"/>
              </a:ext>
            </a:extLst>
          </p:cNvPr>
          <p:cNvSpPr>
            <a:spLocks noGrp="1" noChangeArrowheads="1"/>
          </p:cNvSpPr>
          <p:nvPr>
            <p:ph type="body" sz="quarter" idx="3"/>
          </p:nvPr>
        </p:nvSpPr>
        <p:spPr bwMode="auto">
          <a:xfrm>
            <a:off x="917575" y="4706938"/>
            <a:ext cx="5048250" cy="4456112"/>
          </a:xfrm>
          <a:prstGeom prst="rect">
            <a:avLst/>
          </a:prstGeom>
          <a:noFill/>
          <a:ln w="9525">
            <a:noFill/>
            <a:miter lim="800000"/>
          </a:ln>
          <a:effectLst/>
        </p:spPr>
        <p:txBody>
          <a:bodyPr vert="horz" wrap="none" lIns="92839" tIns="46420" rIns="92839" bIns="464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8422" name="Rectangle 6">
            <a:extLst>
              <a:ext uri="{FF2B5EF4-FFF2-40B4-BE49-F238E27FC236}">
                <a16:creationId xmlns:a16="http://schemas.microsoft.com/office/drawing/2014/main" id="{C6504FCB-AF6C-4FE9-A2E6-F4FEF22000CB}"/>
              </a:ext>
            </a:extLst>
          </p:cNvPr>
          <p:cNvSpPr>
            <a:spLocks noGrp="1" noChangeArrowheads="1"/>
          </p:cNvSpPr>
          <p:nvPr>
            <p:ph type="ftr" sz="quarter" idx="4"/>
          </p:nvPr>
        </p:nvSpPr>
        <p:spPr bwMode="auto">
          <a:xfrm>
            <a:off x="0" y="9409113"/>
            <a:ext cx="2982913" cy="496887"/>
          </a:xfrm>
          <a:prstGeom prst="rect">
            <a:avLst/>
          </a:prstGeom>
          <a:noFill/>
          <a:ln w="9525">
            <a:noFill/>
            <a:miter lim="800000"/>
          </a:ln>
          <a:effectLst/>
        </p:spPr>
        <p:txBody>
          <a:bodyPr vert="horz" wrap="none" lIns="92839" tIns="46420" rIns="92839" bIns="46420" numCol="1" anchor="b" anchorCtr="0" compatLnSpc="1">
            <a:prstTxWarp prst="textNoShape">
              <a:avLst/>
            </a:prstTxWarp>
          </a:bodyPr>
          <a:lstStyle>
            <a:lvl1pP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endParaRPr lang="en-US" altLang="zh-CN"/>
          </a:p>
        </p:txBody>
      </p:sp>
      <p:sp>
        <p:nvSpPr>
          <p:cNvPr id="188423" name="Rectangle 7">
            <a:extLst>
              <a:ext uri="{FF2B5EF4-FFF2-40B4-BE49-F238E27FC236}">
                <a16:creationId xmlns:a16="http://schemas.microsoft.com/office/drawing/2014/main" id="{21B144D8-341D-4264-8ECB-7E592B6A66D2}"/>
              </a:ext>
            </a:extLst>
          </p:cNvPr>
          <p:cNvSpPr>
            <a:spLocks noGrp="1" noChangeArrowheads="1"/>
          </p:cNvSpPr>
          <p:nvPr>
            <p:ph type="sldNum" sz="quarter" idx="5"/>
          </p:nvPr>
        </p:nvSpPr>
        <p:spPr bwMode="auto">
          <a:xfrm>
            <a:off x="3900488" y="9409113"/>
            <a:ext cx="2982912" cy="496887"/>
          </a:xfrm>
          <a:prstGeom prst="rect">
            <a:avLst/>
          </a:prstGeom>
          <a:noFill/>
          <a:ln w="9525">
            <a:noFill/>
            <a:miter lim="800000"/>
          </a:ln>
          <a:effectLst/>
        </p:spPr>
        <p:txBody>
          <a:bodyPr vert="horz" wrap="none" lIns="92839" tIns="46420" rIns="92839" bIns="46420" numCol="1" anchor="b" anchorCtr="0" compatLnSpc="1">
            <a:prstTxWarp prst="textNoShape">
              <a:avLst/>
            </a:prstTxWarp>
          </a:bodyPr>
          <a:lstStyle>
            <a:lvl1pPr algn="r" defTabSz="928688" eaLnBrk="1" hangingPunct="1">
              <a:buFont typeface="Arial" panose="020B0604020202020204" pitchFamily="34" charset="0"/>
              <a:buNone/>
              <a:defRPr sz="1200">
                <a:latin typeface="Tahoma" panose="020B0604030504040204" pitchFamily="34" charset="0"/>
                <a:ea typeface="宋体" panose="02010600030101010101" pitchFamily="2" charset="-122"/>
              </a:defRPr>
            </a:lvl1pPr>
          </a:lstStyle>
          <a:p>
            <a:pPr>
              <a:defRPr/>
            </a:pPr>
            <a:fld id="{ED3FCD25-C200-A84A-A23B-1645BBB443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7" name="Rectangle 3"/>
          <p:cNvSpPr>
            <a:spLocks noGrp="1" noChangeArrowheads="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3890225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427C1D39-52C2-2F47-B1C8-218EE9F1DA58}"/>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1213922-50C8-E34B-A44E-D951BC9A9E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Times New Roman" panose="02020603050405020304" pitchFamily="18" charset="0"/>
            </a:endParaRPr>
          </a:p>
        </p:txBody>
      </p:sp>
      <p:sp>
        <p:nvSpPr>
          <p:cNvPr id="27651" name="Slide Number Placeholder 3">
            <a:extLst>
              <a:ext uri="{FF2B5EF4-FFF2-40B4-BE49-F238E27FC236}">
                <a16:creationId xmlns:a16="http://schemas.microsoft.com/office/drawing/2014/main" id="{45A2D24D-BD95-B64E-98DE-5DC2EE0551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E23F9C0C-90E9-B140-85F0-D2EB97A078C5}" type="slidenum">
              <a:rPr lang="zh-CN" altLang="en-US" sz="1200" smtClean="0"/>
              <a:pPr/>
              <a:t>30</a:t>
            </a:fld>
            <a:endParaRPr lang="zh-CN" altLang="en-US" sz="1200"/>
          </a:p>
        </p:txBody>
      </p:sp>
    </p:spTree>
    <p:extLst>
      <p:ext uri="{BB962C8B-B14F-4D97-AF65-F5344CB8AC3E}">
        <p14:creationId xmlns:p14="http://schemas.microsoft.com/office/powerpoint/2010/main" val="3557091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427C1D39-52C2-2F47-B1C8-218EE9F1DA58}"/>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1213922-50C8-E34B-A44E-D951BC9A9E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Times New Roman" panose="02020603050405020304" pitchFamily="18" charset="0"/>
            </a:endParaRPr>
          </a:p>
        </p:txBody>
      </p:sp>
      <p:sp>
        <p:nvSpPr>
          <p:cNvPr id="27651" name="Slide Number Placeholder 3">
            <a:extLst>
              <a:ext uri="{FF2B5EF4-FFF2-40B4-BE49-F238E27FC236}">
                <a16:creationId xmlns:a16="http://schemas.microsoft.com/office/drawing/2014/main" id="{45A2D24D-BD95-B64E-98DE-5DC2EE0551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E23F9C0C-90E9-B140-85F0-D2EB97A078C5}" type="slidenum">
              <a:rPr lang="zh-CN" altLang="en-US" sz="1200" smtClean="0"/>
              <a:pPr/>
              <a:t>31</a:t>
            </a:fld>
            <a:endParaRPr lang="zh-CN" altLang="en-US" sz="1200"/>
          </a:p>
        </p:txBody>
      </p:sp>
    </p:spTree>
    <p:extLst>
      <p:ext uri="{BB962C8B-B14F-4D97-AF65-F5344CB8AC3E}">
        <p14:creationId xmlns:p14="http://schemas.microsoft.com/office/powerpoint/2010/main" val="674082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427C1D39-52C2-2F47-B1C8-218EE9F1DA58}"/>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1213922-50C8-E34B-A44E-D951BC9A9E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Times New Roman" panose="02020603050405020304" pitchFamily="18" charset="0"/>
            </a:endParaRPr>
          </a:p>
        </p:txBody>
      </p:sp>
      <p:sp>
        <p:nvSpPr>
          <p:cNvPr id="27651" name="Slide Number Placeholder 3">
            <a:extLst>
              <a:ext uri="{FF2B5EF4-FFF2-40B4-BE49-F238E27FC236}">
                <a16:creationId xmlns:a16="http://schemas.microsoft.com/office/drawing/2014/main" id="{45A2D24D-BD95-B64E-98DE-5DC2EE0551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E23F9C0C-90E9-B140-85F0-D2EB97A078C5}" type="slidenum">
              <a:rPr lang="zh-CN" altLang="en-US" sz="1200" smtClean="0"/>
              <a:pPr/>
              <a:t>32</a:t>
            </a:fld>
            <a:endParaRPr lang="zh-CN" altLang="en-US" sz="1200"/>
          </a:p>
        </p:txBody>
      </p:sp>
    </p:spTree>
    <p:extLst>
      <p:ext uri="{BB962C8B-B14F-4D97-AF65-F5344CB8AC3E}">
        <p14:creationId xmlns:p14="http://schemas.microsoft.com/office/powerpoint/2010/main" val="4156187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a:extLst>
              <a:ext uri="{FF2B5EF4-FFF2-40B4-BE49-F238E27FC236}">
                <a16:creationId xmlns:a16="http://schemas.microsoft.com/office/drawing/2014/main" id="{E26049CD-B409-7E43-8E64-2044A91A11AD}"/>
              </a:ext>
            </a:extLst>
          </p:cNvPr>
          <p:cNvSpPr>
            <a:spLocks noGrp="1" noRot="1" noChangeAspect="1" noChangeArrowheads="1" noTextEdit="1"/>
          </p:cNvSpPr>
          <p:nvPr>
            <p:ph type="sldImg" idx="4294967295"/>
          </p:nvPr>
        </p:nvSpPr>
        <p:spPr>
          <a:ln/>
        </p:spPr>
      </p:sp>
      <p:sp>
        <p:nvSpPr>
          <p:cNvPr id="53250" name="文本占位符 2">
            <a:extLst>
              <a:ext uri="{FF2B5EF4-FFF2-40B4-BE49-F238E27FC236}">
                <a16:creationId xmlns:a16="http://schemas.microsoft.com/office/drawing/2014/main" id="{5495DB91-3833-D34C-B335-8C04449D1B74}"/>
              </a:ext>
            </a:extLst>
          </p:cNvPr>
          <p:cNvSpPr>
            <a:spLocks noGrp="1" noChangeArrowheads="1"/>
          </p:cNvSpPr>
          <p:nvPr>
            <p:ph type="body" idx="4294967295"/>
          </p:nvPr>
        </p:nvSpPr>
        <p:spPr/>
        <p:txBody>
          <a:bodyPr/>
          <a:lstStyle/>
          <a:p>
            <a:r>
              <a:rPr lang="zh-CN" altLang="en-US">
                <a:latin typeface="Tahoma" panose="020B0604030504040204" pitchFamily="34" charset="0"/>
                <a:sym typeface="宋体" panose="02010600030101010101" pitchFamily="2" charset="-122"/>
              </a:rPr>
              <a:t>https://www.cnblogs.com/felixzh/p/5869212.html</a:t>
            </a:r>
          </a:p>
          <a:p>
            <a:r>
              <a:rPr lang="zh-CN" altLang="en-US">
                <a:latin typeface="Tahoma" panose="020B0604030504040204" pitchFamily="34" charset="0"/>
                <a:sym typeface="宋体" panose="02010600030101010101" pitchFamily="2" charset="-122"/>
              </a:rPr>
              <a:t>https://www.cnblogs.com/52mm/p/p7.html</a:t>
            </a:r>
            <a:endParaRPr lang="zh-CN" altLang="en-US">
              <a:latin typeface="Tahoma" panose="020B0604030504040204" pitchFamily="34" charset="0"/>
            </a:endParaRPr>
          </a:p>
          <a:p>
            <a:r>
              <a:rPr lang="zh-CN" altLang="en-US">
                <a:latin typeface="Tahoma" panose="020B0604030504040204" pitchFamily="34" charset="0"/>
                <a:sym typeface="宋体" panose="02010600030101010101" pitchFamily="2" charset="-122"/>
              </a:rPr>
              <a:t>https://www.jianshu.com/p/3ce17952e4f3</a:t>
            </a:r>
            <a:endParaRPr lang="zh-CN" altLang="en-US">
              <a:latin typeface="Tahoma" panose="020B0604030504040204" pitchFamily="34" charset="0"/>
            </a:endParaRPr>
          </a:p>
          <a:p>
            <a:r>
              <a:rPr lang="zh-CN" altLang="en-US">
                <a:latin typeface="Tahoma" panose="020B0604030504040204" pitchFamily="34" charset="0"/>
                <a:sym typeface="宋体" panose="02010600030101010101" pitchFamily="2" charset="-122"/>
              </a:rPr>
              <a:t>https://www.jianshu.com/p/6b43b4c90e07</a:t>
            </a:r>
          </a:p>
          <a:p>
            <a:r>
              <a:rPr lang="zh-CN" altLang="en-US">
                <a:latin typeface="Tahoma" panose="020B0604030504040204" pitchFamily="34" charset="0"/>
                <a:sym typeface="宋体" panose="02010600030101010101" pitchFamily="2" charset="-122"/>
              </a:rPr>
              <a:t>https://www.jianshu.com/p/ea27f4c95803</a:t>
            </a:r>
            <a:endParaRPr lang="zh-CN" altLang="en-US">
              <a:latin typeface="Tahoma" panose="020B0604030504040204" pitchFamily="34" charset="0"/>
            </a:endParaRPr>
          </a:p>
          <a:p>
            <a:endParaRPr lang="zh-CN" altLang="en-US">
              <a:latin typeface="Tahoma" panose="020B0604030504040204" pitchFamily="34" charset="0"/>
            </a:endParaRPr>
          </a:p>
          <a:p>
            <a:endParaRPr lang="zh-CN" altLang="en-US">
              <a:latin typeface="Tahoma" panose="020B0604030504040204" pitchFamily="34" charset="0"/>
            </a:endParaRPr>
          </a:p>
          <a:p>
            <a:endParaRPr lang="zh-CN" altLang="en-US">
              <a:latin typeface="Times New Roman" panose="02020603050405020304" pitchFamily="18" charset="0"/>
            </a:endParaRPr>
          </a:p>
        </p:txBody>
      </p:sp>
    </p:spTree>
    <p:extLst>
      <p:ext uri="{BB962C8B-B14F-4D97-AF65-F5344CB8AC3E}">
        <p14:creationId xmlns:p14="http://schemas.microsoft.com/office/powerpoint/2010/main" val="3610963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b="0" i="0" u="none" strike="noStrike" kern="1200">
                <a:solidFill>
                  <a:schemeClr val="tx1"/>
                </a:solidFill>
                <a:effectLst/>
                <a:latin typeface="+mn-lt"/>
                <a:ea typeface="+mn-ea"/>
                <a:cs typeface="+mn-cs"/>
              </a:rPr>
              <a:t>意义在于告诉分布式一致性问题的理论极限，但并不意味着此类问题在实践中也不可能被“解决”。如果我们愿意放宽限制、做出牺牲，在工程上是可以找到切实可行的解法的。</a:t>
            </a:r>
            <a:endParaRPr lang="en-US" altLang="ja-JP"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342900" indent="-3429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在</a:t>
            </a:r>
            <a:r>
              <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异步通信</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场景，即使只有一个进程</a:t>
            </a:r>
            <a:r>
              <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失败</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，也没有任何算法能保证非失败进程达到</a:t>
            </a:r>
            <a:r>
              <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一致性</a:t>
            </a:r>
            <a:endParaRPr lang="en-US" altLang="zh-CN"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marL="5400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异步系统：</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marL="742950" lvl="1" indent="-285750" fontAlgn="base">
              <a:lnSpc>
                <a:spcPct val="150000"/>
              </a:lnSpc>
              <a:spcBef>
                <a:spcPct val="20000"/>
              </a:spcBef>
              <a:spcAft>
                <a:spcPct val="0"/>
              </a:spcAft>
              <a:buFontTx/>
              <a:buChar char="–"/>
            </a:pPr>
            <a:r>
              <a:rPr lang="zh-CN" altLang="en-US" dirty="0">
                <a:solidFill>
                  <a:srgbClr val="000000"/>
                </a:solidFill>
                <a:latin typeface="微软雅黑" panose="020B0503020204020204" pitchFamily="34" charset="-122"/>
                <a:ea typeface="微软雅黑" panose="020B0503020204020204" pitchFamily="34" charset="-122"/>
              </a:rPr>
              <a:t>消息的延迟不确定</a:t>
            </a:r>
            <a:endParaRPr lang="en-US" altLang="zh-CN" dirty="0">
              <a:solidFill>
                <a:srgbClr val="000000"/>
              </a:solidFill>
              <a:latin typeface="微软雅黑" panose="020B0503020204020204" pitchFamily="34" charset="-122"/>
              <a:ea typeface="微软雅黑" panose="020B0503020204020204" pitchFamily="34" charset="-122"/>
            </a:endParaRPr>
          </a:p>
          <a:p>
            <a:pPr marL="742950" lvl="1" indent="-285750" fontAlgn="base">
              <a:lnSpc>
                <a:spcPct val="150000"/>
              </a:lnSpc>
              <a:spcBef>
                <a:spcPct val="20000"/>
              </a:spcBef>
              <a:spcAft>
                <a:spcPct val="0"/>
              </a:spcAft>
              <a:buFontTx/>
              <a:buChar char="–"/>
            </a:pPr>
            <a:r>
              <a:rPr lang="zh-CN" altLang="en-US" dirty="0">
                <a:solidFill>
                  <a:srgbClr val="000000"/>
                </a:solidFill>
                <a:latin typeface="微软雅黑" panose="020B0503020204020204" pitchFamily="34" charset="-122"/>
                <a:ea typeface="微软雅黑" panose="020B0503020204020204" pitchFamily="34" charset="-122"/>
              </a:rPr>
              <a:t>进程无法访问同步时钟</a:t>
            </a:r>
            <a:endParaRPr lang="en-US" altLang="zh-CN" dirty="0">
              <a:solidFill>
                <a:srgbClr val="000000"/>
              </a:solidFill>
              <a:latin typeface="微软雅黑" panose="020B0503020204020204" pitchFamily="34" charset="-122"/>
              <a:ea typeface="微软雅黑" panose="020B0503020204020204" pitchFamily="34" charset="-122"/>
            </a:endParaRPr>
          </a:p>
          <a:p>
            <a:pPr marL="742950" lvl="1" indent="-285750" fontAlgn="base">
              <a:lnSpc>
                <a:spcPct val="150000"/>
              </a:lnSpc>
              <a:spcBef>
                <a:spcPct val="20000"/>
              </a:spcBef>
              <a:spcAft>
                <a:spcPct val="0"/>
              </a:spcAft>
              <a:buFontTx/>
              <a:buChar char="–"/>
            </a:pPr>
            <a:r>
              <a:rPr lang="zh-CN" altLang="en-US" dirty="0">
                <a:solidFill>
                  <a:srgbClr val="000000"/>
                </a:solidFill>
                <a:latin typeface="微软雅黑" panose="020B0503020204020204" pitchFamily="34" charset="-122"/>
                <a:ea typeface="微软雅黑" panose="020B0503020204020204" pitchFamily="34" charset="-122"/>
              </a:rPr>
              <a:t>进程无法检测其他进程的存活状态</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marL="742950" lvl="1" indent="-285750" fontAlgn="base">
              <a:lnSpc>
                <a:spcPct val="150000"/>
              </a:lnSpc>
              <a:spcBef>
                <a:spcPct val="20000"/>
              </a:spcBef>
              <a:spcAft>
                <a:spcPct val="0"/>
              </a:spcAft>
              <a:buFontTx/>
              <a:buChar char="–"/>
            </a:pPr>
            <a:endParaRPr lang="en-US" altLang="zh-CN" dirty="0">
              <a:solidFill>
                <a:srgbClr val="000000"/>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20000"/>
              </a:spcBef>
              <a:spcAft>
                <a:spcPct val="0"/>
              </a:spcAft>
              <a:buFontTx/>
              <a:buChar char="–"/>
            </a:pPr>
            <a:r>
              <a:rPr lang="zh-CN" altLang="en-US" dirty="0">
                <a:solidFill>
                  <a:srgbClr val="000000"/>
                </a:solidFill>
                <a:latin typeface="微软雅黑" panose="020B0503020204020204" pitchFamily="34" charset="-122"/>
                <a:ea typeface="微软雅黑" panose="020B0503020204020204" pitchFamily="34" charset="-122"/>
              </a:rPr>
              <a:t>终止性 </a:t>
            </a:r>
            <a:r>
              <a:rPr lang="en-US" altLang="zh-CN" dirty="0">
                <a:solidFill>
                  <a:srgbClr val="000000"/>
                </a:solidFill>
                <a:latin typeface="微软雅黑" panose="020B0503020204020204" pitchFamily="34" charset="-122"/>
                <a:ea typeface="微软雅黑" panose="020B0503020204020204" pitchFamily="34" charset="-122"/>
              </a:rPr>
              <a:t>(Termination)</a:t>
            </a:r>
            <a:r>
              <a:rPr lang="zh-CN" altLang="en-US" dirty="0">
                <a:solidFill>
                  <a:srgbClr val="000000"/>
                </a:solidFill>
                <a:latin typeface="微软雅黑" panose="020B0503020204020204" pitchFamily="34" charset="-122"/>
                <a:ea typeface="微软雅黑" panose="020B0503020204020204" pitchFamily="34" charset="-122"/>
              </a:rPr>
              <a:t>：非失败进程最终可以做出选择</a:t>
            </a:r>
            <a:endParaRPr lang="en-US" altLang="zh-CN" dirty="0">
              <a:solidFill>
                <a:srgbClr val="000000"/>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20000"/>
              </a:spcBef>
              <a:spcAft>
                <a:spcPct val="0"/>
              </a:spcAft>
              <a:buFontTx/>
              <a:buChar char="–"/>
            </a:pPr>
            <a:r>
              <a:rPr lang="zh-CN" altLang="en-US" dirty="0">
                <a:solidFill>
                  <a:srgbClr val="000000"/>
                </a:solidFill>
                <a:latin typeface="微软雅黑" panose="020B0503020204020204" pitchFamily="34" charset="-122"/>
                <a:ea typeface="微软雅黑" panose="020B0503020204020204" pitchFamily="34" charset="-122"/>
              </a:rPr>
              <a:t>一致性 </a:t>
            </a:r>
            <a:r>
              <a:rPr lang="en-US" altLang="zh-CN" dirty="0">
                <a:solidFill>
                  <a:srgbClr val="000000"/>
                </a:solidFill>
                <a:latin typeface="微软雅黑" panose="020B0503020204020204" pitchFamily="34" charset="-122"/>
                <a:ea typeface="微软雅黑" panose="020B0503020204020204" pitchFamily="34" charset="-122"/>
              </a:rPr>
              <a:t>(Agreement): </a:t>
            </a:r>
            <a:r>
              <a:rPr lang="zh-CN" altLang="en-US" dirty="0">
                <a:solidFill>
                  <a:srgbClr val="000000"/>
                </a:solidFill>
                <a:latin typeface="微软雅黑" panose="020B0503020204020204" pitchFamily="34" charset="-122"/>
                <a:ea typeface="微软雅黑" panose="020B0503020204020204" pitchFamily="34" charset="-122"/>
              </a:rPr>
              <a:t>所有的进程必须做出相同的决议</a:t>
            </a:r>
            <a:endParaRPr lang="en-US" altLang="zh-CN" dirty="0">
              <a:solidFill>
                <a:srgbClr val="000000"/>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20000"/>
              </a:spcBef>
              <a:spcAft>
                <a:spcPct val="0"/>
              </a:spcAft>
              <a:buFontTx/>
              <a:buChar char="–"/>
            </a:pPr>
            <a:r>
              <a:rPr lang="zh-CN" altLang="en-US" dirty="0">
                <a:solidFill>
                  <a:srgbClr val="000000"/>
                </a:solidFill>
                <a:latin typeface="微软雅黑" panose="020B0503020204020204" pitchFamily="34" charset="-122"/>
                <a:ea typeface="微软雅黑" panose="020B0503020204020204" pitchFamily="34" charset="-122"/>
              </a:rPr>
              <a:t>有效性 </a:t>
            </a:r>
            <a:r>
              <a:rPr lang="en-US" altLang="zh-CN" dirty="0">
                <a:solidFill>
                  <a:srgbClr val="000000"/>
                </a:solidFill>
                <a:latin typeface="微软雅黑" panose="020B0503020204020204" pitchFamily="34" charset="-122"/>
                <a:ea typeface="微软雅黑" panose="020B0503020204020204" pitchFamily="34" charset="-122"/>
              </a:rPr>
              <a:t>(Validity)</a:t>
            </a:r>
            <a:r>
              <a:rPr lang="zh-CN" altLang="en-US" dirty="0">
                <a:solidFill>
                  <a:srgbClr val="000000"/>
                </a:solidFill>
                <a:latin typeface="微软雅黑" panose="020B0503020204020204" pitchFamily="34" charset="-122"/>
                <a:ea typeface="微软雅黑" panose="020B0503020204020204" pitchFamily="34" charset="-122"/>
              </a:rPr>
              <a:t>：最终达成的结果必须是有一些进程所提出的</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285750" lvl="0" indent="-285750" fontAlgn="base">
              <a:lnSpc>
                <a:spcPct val="150000"/>
              </a:lnSpc>
              <a:spcBef>
                <a:spcPct val="20000"/>
              </a:spcBef>
              <a:spcAft>
                <a:spcPct val="0"/>
              </a:spcAft>
              <a:buFontTx/>
              <a:buChar char="–"/>
            </a:pP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285750" lvl="0" indent="-285750" fontAlgn="base">
              <a:lnSpc>
                <a:spcPct val="150000"/>
              </a:lnSpc>
              <a:spcBef>
                <a:spcPct val="20000"/>
              </a:spcBef>
              <a:spcAft>
                <a:spcPct val="0"/>
              </a:spcAft>
              <a:buFontTx/>
              <a:buChar char="–"/>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失败：指崩溃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(Crash),</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 而非拜占庭故障或</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fail-stop</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故障</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E97C7D9-7EAC-4471-A1ED-7CF362EBEC1E}" type="slidenum">
              <a:rPr lang="zh-CN" altLang="en-US" smtClean="0"/>
              <a:t>4</a:t>
            </a:fld>
            <a:endParaRPr lang="zh-CN" altLang="en-US"/>
          </a:p>
        </p:txBody>
      </p:sp>
    </p:spTree>
    <p:extLst>
      <p:ext uri="{BB962C8B-B14F-4D97-AF65-F5344CB8AC3E}">
        <p14:creationId xmlns:p14="http://schemas.microsoft.com/office/powerpoint/2010/main" val="52250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7C7D9-7EAC-4471-A1ED-7CF362EBEC1E}" type="slidenum">
              <a:rPr lang="zh-CN" altLang="en-US" smtClean="0"/>
              <a:t>6</a:t>
            </a:fld>
            <a:endParaRPr lang="zh-CN" altLang="en-US"/>
          </a:p>
        </p:txBody>
      </p:sp>
    </p:spTree>
    <p:extLst>
      <p:ext uri="{BB962C8B-B14F-4D97-AF65-F5344CB8AC3E}">
        <p14:creationId xmlns:p14="http://schemas.microsoft.com/office/powerpoint/2010/main" val="1571418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7C7D9-7EAC-4471-A1ED-7CF362EBEC1E}" type="slidenum">
              <a:rPr lang="zh-CN" altLang="en-US" smtClean="0"/>
              <a:t>7</a:t>
            </a:fld>
            <a:endParaRPr lang="zh-CN" altLang="en-US"/>
          </a:p>
        </p:txBody>
      </p:sp>
    </p:spTree>
    <p:extLst>
      <p:ext uri="{BB962C8B-B14F-4D97-AF65-F5344CB8AC3E}">
        <p14:creationId xmlns:p14="http://schemas.microsoft.com/office/powerpoint/2010/main" val="2871623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zh-CN" altLang="en-US" sz="1200" dirty="0">
                <a:latin typeface="宋体" panose="02010600030101010101" pitchFamily="2" charset="-122"/>
                <a:ea typeface="+mn-ea"/>
              </a:rPr>
              <a:t>拜占庭系统普遍采用的假设条件包括：</a:t>
            </a:r>
            <a:endParaRPr lang="en-US" altLang="zh-CN" sz="1200" dirty="0">
              <a:latin typeface="宋体" panose="02010600030101010101" pitchFamily="2" charset="-122"/>
              <a:ea typeface="+mn-ea"/>
            </a:endParaRPr>
          </a:p>
          <a:p>
            <a:pPr>
              <a:lnSpc>
                <a:spcPct val="120000"/>
              </a:lnSpc>
              <a:buFont typeface="Wingdings" pitchFamily="2" charset="2"/>
              <a:buChar char="Ø"/>
            </a:pPr>
            <a:r>
              <a:rPr lang="zh-CN" altLang="en-US" sz="1200" dirty="0">
                <a:latin typeface="宋体" panose="02010600030101010101" pitchFamily="2" charset="-122"/>
                <a:ea typeface="+mn-ea"/>
              </a:rPr>
              <a:t>拜占庭节点的行为可以是任意的，拜占庭节点之间可以共谋；</a:t>
            </a:r>
            <a:endParaRPr lang="en-US" altLang="zh-CN" sz="1200" dirty="0">
              <a:latin typeface="宋体" panose="02010600030101010101" pitchFamily="2" charset="-122"/>
              <a:ea typeface="+mn-ea"/>
            </a:endParaRPr>
          </a:p>
          <a:p>
            <a:pPr>
              <a:lnSpc>
                <a:spcPct val="120000"/>
              </a:lnSpc>
              <a:buFont typeface="Wingdings" pitchFamily="2" charset="2"/>
              <a:buChar char="Ø"/>
            </a:pPr>
            <a:r>
              <a:rPr lang="zh-CN" altLang="en-US" sz="1200" dirty="0">
                <a:latin typeface="宋体" panose="02010600030101010101" pitchFamily="2" charset="-122"/>
                <a:ea typeface="+mn-ea"/>
              </a:rPr>
              <a:t>节点之间的错误是不相关的；</a:t>
            </a:r>
            <a:endParaRPr lang="en-US" altLang="zh-CN" sz="1200" dirty="0">
              <a:latin typeface="宋体" panose="02010600030101010101" pitchFamily="2" charset="-122"/>
              <a:ea typeface="+mn-ea"/>
            </a:endParaRPr>
          </a:p>
          <a:p>
            <a:pPr>
              <a:lnSpc>
                <a:spcPct val="120000"/>
              </a:lnSpc>
              <a:buFont typeface="Wingdings" pitchFamily="2" charset="2"/>
              <a:buChar char="Ø"/>
            </a:pPr>
            <a:r>
              <a:rPr lang="zh-CN" altLang="en-US" sz="1200" dirty="0">
                <a:latin typeface="宋体" panose="02010600030101010101" pitchFamily="2" charset="-122"/>
                <a:ea typeface="+mn-ea"/>
              </a:rPr>
              <a:t>节点之间通过异步网络连接，网络中的消息可能丢失、乱序并延时到达，但大部分协议假设消息在有限的时间里能传达到目的地；</a:t>
            </a:r>
            <a:endParaRPr lang="en-US" altLang="zh-CN" sz="1200" dirty="0">
              <a:latin typeface="宋体" panose="02010600030101010101" pitchFamily="2" charset="-122"/>
              <a:ea typeface="+mn-ea"/>
            </a:endParaRPr>
          </a:p>
          <a:p>
            <a:pPr>
              <a:lnSpc>
                <a:spcPct val="140000"/>
              </a:lnSpc>
              <a:buFont typeface="Wingdings" pitchFamily="2" charset="2"/>
              <a:buChar char="Ø"/>
            </a:pPr>
            <a:r>
              <a:rPr lang="zh-CN" altLang="en-US" sz="1200" dirty="0">
                <a:latin typeface="宋体" panose="02010600030101010101" pitchFamily="2" charset="-122"/>
                <a:ea typeface="+mn-ea"/>
              </a:rPr>
              <a:t>服务器之间传递的信息，第三方可以嗅探到，但是不能篡改、伪造信息的内容和验证信息的完整性。</a:t>
            </a:r>
            <a:endParaRPr lang="zh-CN" altLang="en-US" sz="1200" dirty="0"/>
          </a:p>
          <a:p>
            <a:endParaRPr lang="en-US" dirty="0"/>
          </a:p>
        </p:txBody>
      </p:sp>
      <p:sp>
        <p:nvSpPr>
          <p:cNvPr id="4" name="Slide Number Placeholder 3"/>
          <p:cNvSpPr>
            <a:spLocks noGrp="1"/>
          </p:cNvSpPr>
          <p:nvPr>
            <p:ph type="sldNum" sz="quarter" idx="5"/>
          </p:nvPr>
        </p:nvSpPr>
        <p:spPr/>
        <p:txBody>
          <a:bodyPr/>
          <a:lstStyle/>
          <a:p>
            <a:fld id="{BE97C7D9-7EAC-4471-A1ED-7CF362EBEC1E}" type="slidenum">
              <a:rPr lang="zh-CN" altLang="en-US" smtClean="0"/>
              <a:t>14</a:t>
            </a:fld>
            <a:endParaRPr lang="zh-CN" altLang="en-US"/>
          </a:p>
        </p:txBody>
      </p:sp>
    </p:spTree>
    <p:extLst>
      <p:ext uri="{BB962C8B-B14F-4D97-AF65-F5344CB8AC3E}">
        <p14:creationId xmlns:p14="http://schemas.microsoft.com/office/powerpoint/2010/main" val="88774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427C1D39-52C2-2F47-B1C8-218EE9F1DA58}"/>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1213922-50C8-E34B-A44E-D951BC9A9E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Times New Roman" panose="02020603050405020304" pitchFamily="18" charset="0"/>
            </a:endParaRPr>
          </a:p>
        </p:txBody>
      </p:sp>
      <p:sp>
        <p:nvSpPr>
          <p:cNvPr id="27651" name="Slide Number Placeholder 3">
            <a:extLst>
              <a:ext uri="{FF2B5EF4-FFF2-40B4-BE49-F238E27FC236}">
                <a16:creationId xmlns:a16="http://schemas.microsoft.com/office/drawing/2014/main" id="{45A2D24D-BD95-B64E-98DE-5DC2EE0551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E23F9C0C-90E9-B140-85F0-D2EB97A078C5}" type="slidenum">
              <a:rPr lang="zh-CN" altLang="en-US" sz="1200" smtClean="0"/>
              <a:pPr/>
              <a:t>26</a:t>
            </a:fld>
            <a:endParaRPr lang="zh-CN" altLang="en-US" sz="1200"/>
          </a:p>
        </p:txBody>
      </p:sp>
    </p:spTree>
    <p:extLst>
      <p:ext uri="{BB962C8B-B14F-4D97-AF65-F5344CB8AC3E}">
        <p14:creationId xmlns:p14="http://schemas.microsoft.com/office/powerpoint/2010/main" val="2159071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427C1D39-52C2-2F47-B1C8-218EE9F1DA58}"/>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1213922-50C8-E34B-A44E-D951BC9A9E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Times New Roman" panose="02020603050405020304" pitchFamily="18" charset="0"/>
            </a:endParaRPr>
          </a:p>
        </p:txBody>
      </p:sp>
      <p:sp>
        <p:nvSpPr>
          <p:cNvPr id="27651" name="Slide Number Placeholder 3">
            <a:extLst>
              <a:ext uri="{FF2B5EF4-FFF2-40B4-BE49-F238E27FC236}">
                <a16:creationId xmlns:a16="http://schemas.microsoft.com/office/drawing/2014/main" id="{45A2D24D-BD95-B64E-98DE-5DC2EE0551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E23F9C0C-90E9-B140-85F0-D2EB97A078C5}" type="slidenum">
              <a:rPr lang="zh-CN" altLang="en-US" sz="1200" smtClean="0"/>
              <a:pPr/>
              <a:t>27</a:t>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427C1D39-52C2-2F47-B1C8-218EE9F1DA58}"/>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1213922-50C8-E34B-A44E-D951BC9A9E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Times New Roman" panose="02020603050405020304" pitchFamily="18" charset="0"/>
            </a:endParaRPr>
          </a:p>
        </p:txBody>
      </p:sp>
      <p:sp>
        <p:nvSpPr>
          <p:cNvPr id="27651" name="Slide Number Placeholder 3">
            <a:extLst>
              <a:ext uri="{FF2B5EF4-FFF2-40B4-BE49-F238E27FC236}">
                <a16:creationId xmlns:a16="http://schemas.microsoft.com/office/drawing/2014/main" id="{45A2D24D-BD95-B64E-98DE-5DC2EE0551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E23F9C0C-90E9-B140-85F0-D2EB97A078C5}" type="slidenum">
              <a:rPr lang="zh-CN" altLang="en-US" sz="1200" smtClean="0"/>
              <a:pPr/>
              <a:t>28</a:t>
            </a:fld>
            <a:endParaRPr lang="zh-CN" altLang="en-US" sz="1200"/>
          </a:p>
        </p:txBody>
      </p:sp>
    </p:spTree>
    <p:extLst>
      <p:ext uri="{BB962C8B-B14F-4D97-AF65-F5344CB8AC3E}">
        <p14:creationId xmlns:p14="http://schemas.microsoft.com/office/powerpoint/2010/main" val="4230746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427C1D39-52C2-2F47-B1C8-218EE9F1DA58}"/>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1213922-50C8-E34B-A44E-D951BC9A9E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latin typeface="Times New Roman" panose="02020603050405020304" pitchFamily="18" charset="0"/>
            </a:endParaRPr>
          </a:p>
        </p:txBody>
      </p:sp>
      <p:sp>
        <p:nvSpPr>
          <p:cNvPr id="27651" name="Slide Number Placeholder 3">
            <a:extLst>
              <a:ext uri="{FF2B5EF4-FFF2-40B4-BE49-F238E27FC236}">
                <a16:creationId xmlns:a16="http://schemas.microsoft.com/office/drawing/2014/main" id="{45A2D24D-BD95-B64E-98DE-5DC2EE0551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400">
                <a:solidFill>
                  <a:schemeClr val="tx1"/>
                </a:solidFill>
                <a:latin typeface="Tahoma" panose="020B0604030504040204" pitchFamily="34" charset="0"/>
                <a:ea typeface="宋体" panose="02010600030101010101" pitchFamily="2" charset="-122"/>
              </a:defRPr>
            </a:lvl1pPr>
            <a:lvl2pPr marL="742950" indent="-285750" defTabSz="928688">
              <a:defRPr sz="1400">
                <a:solidFill>
                  <a:schemeClr val="tx1"/>
                </a:solidFill>
                <a:latin typeface="Tahoma" panose="020B0604030504040204" pitchFamily="34" charset="0"/>
                <a:ea typeface="宋体" panose="02010600030101010101" pitchFamily="2" charset="-122"/>
              </a:defRPr>
            </a:lvl2pPr>
            <a:lvl3pPr marL="1143000" indent="-228600" defTabSz="928688">
              <a:defRPr sz="1400">
                <a:solidFill>
                  <a:schemeClr val="tx1"/>
                </a:solidFill>
                <a:latin typeface="Tahoma" panose="020B0604030504040204" pitchFamily="34" charset="0"/>
                <a:ea typeface="宋体" panose="02010600030101010101" pitchFamily="2" charset="-122"/>
              </a:defRPr>
            </a:lvl3pPr>
            <a:lvl4pPr marL="1600200" indent="-228600" defTabSz="928688">
              <a:defRPr sz="1400">
                <a:solidFill>
                  <a:schemeClr val="tx1"/>
                </a:solidFill>
                <a:latin typeface="Tahoma" panose="020B0604030504040204" pitchFamily="34" charset="0"/>
                <a:ea typeface="宋体" panose="02010600030101010101" pitchFamily="2" charset="-122"/>
              </a:defRPr>
            </a:lvl4pPr>
            <a:lvl5pPr marL="2057400" indent="-228600" defTabSz="928688">
              <a:defRPr sz="1400">
                <a:solidFill>
                  <a:schemeClr val="tx1"/>
                </a:solidFill>
                <a:latin typeface="Tahoma" panose="020B0604030504040204" pitchFamily="34" charset="0"/>
                <a:ea typeface="宋体" panose="02010600030101010101" pitchFamily="2" charset="-122"/>
              </a:defRPr>
            </a:lvl5pPr>
            <a:lvl6pPr marL="25146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6pPr>
            <a:lvl7pPr marL="29718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7pPr>
            <a:lvl8pPr marL="34290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8pPr>
            <a:lvl9pPr marL="3886200" indent="-228600" defTabSz="928688" eaLnBrk="0" fontAlgn="base" hangingPunct="0">
              <a:spcBef>
                <a:spcPct val="0"/>
              </a:spcBef>
              <a:spcAft>
                <a:spcPct val="0"/>
              </a:spcAft>
              <a:defRPr sz="1400">
                <a:solidFill>
                  <a:schemeClr val="tx1"/>
                </a:solidFill>
                <a:latin typeface="Tahoma" panose="020B0604030504040204" pitchFamily="34" charset="0"/>
                <a:ea typeface="宋体" panose="02010600030101010101" pitchFamily="2" charset="-122"/>
              </a:defRPr>
            </a:lvl9pPr>
          </a:lstStyle>
          <a:p>
            <a:fld id="{E23F9C0C-90E9-B140-85F0-D2EB97A078C5}" type="slidenum">
              <a:rPr lang="zh-CN" altLang="en-US" sz="1200" smtClean="0"/>
              <a:pPr/>
              <a:t>29</a:t>
            </a:fld>
            <a:endParaRPr lang="zh-CN" altLang="en-US" sz="1200"/>
          </a:p>
        </p:txBody>
      </p:sp>
    </p:spTree>
    <p:extLst>
      <p:ext uri="{BB962C8B-B14F-4D97-AF65-F5344CB8AC3E}">
        <p14:creationId xmlns:p14="http://schemas.microsoft.com/office/powerpoint/2010/main" val="423038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7B506-C34D-415C-95B6-DE8A792CD3B5}"/>
              </a:ext>
            </a:extLst>
          </p:cNvPr>
          <p:cNvSpPr>
            <a:spLocks noGrp="1"/>
          </p:cNvSpPr>
          <p:nvPr>
            <p:ph type="title"/>
          </p:nvPr>
        </p:nvSpPr>
        <p:spPr>
          <a:xfrm>
            <a:off x="49297" y="365125"/>
            <a:ext cx="7886700" cy="1325563"/>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119FE41-A5CD-4277-8965-F570384CB61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74726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0973FAE-F35F-2240-82D2-13FAF20B7A33}" type="datetimeFigureOut">
              <a:rPr lang="zh-CN" altLang="en-US"/>
              <a:pPr>
                <a:defRPr/>
              </a:pPr>
              <a:t>2019/10/19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A2CFFB-BD64-2E43-918C-3C6C7AEC61A4}" type="slidenum">
              <a:rPr lang="zh-CN" altLang="en-US"/>
              <a:pPr>
                <a:defRPr/>
              </a:pPr>
              <a:t>‹#›</a:t>
            </a:fld>
            <a:endParaRPr lang="zh-CN" altLang="en-US"/>
          </a:p>
        </p:txBody>
      </p:sp>
    </p:spTree>
    <p:extLst>
      <p:ext uri="{BB962C8B-B14F-4D97-AF65-F5344CB8AC3E}">
        <p14:creationId xmlns:p14="http://schemas.microsoft.com/office/powerpoint/2010/main" val="3082861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5C59D2-604A-DC44-BC9F-3B184110A220}" type="datetimeFigureOut">
              <a:rPr lang="zh-CN" altLang="en-US"/>
              <a:pPr>
                <a:defRPr/>
              </a:pPr>
              <a:t>2019/10/19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82E3864-2DC8-0543-9E2E-AA2388C7E2EC}" type="slidenum">
              <a:rPr lang="zh-CN" altLang="en-US"/>
              <a:pPr>
                <a:defRPr/>
              </a:pPr>
              <a:t>‹#›</a:t>
            </a:fld>
            <a:endParaRPr lang="zh-CN" altLang="en-US"/>
          </a:p>
        </p:txBody>
      </p:sp>
    </p:spTree>
    <p:extLst>
      <p:ext uri="{BB962C8B-B14F-4D97-AF65-F5344CB8AC3E}">
        <p14:creationId xmlns:p14="http://schemas.microsoft.com/office/powerpoint/2010/main" val="89089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46B9A8C-2BD8-2742-A7AC-DFFCB71244BD}" type="datetimeFigureOut">
              <a:rPr lang="zh-CN" altLang="en-US"/>
              <a:pPr>
                <a:defRPr/>
              </a:pPr>
              <a:t>2019/10/19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DBF4BA-686F-1E45-BA08-B349C8C248AB}" type="slidenum">
              <a:rPr lang="zh-CN" altLang="en-US"/>
              <a:pPr>
                <a:defRPr/>
              </a:pPr>
              <a:t>‹#›</a:t>
            </a:fld>
            <a:endParaRPr lang="zh-CN" altLang="en-US"/>
          </a:p>
        </p:txBody>
      </p:sp>
    </p:spTree>
    <p:extLst>
      <p:ext uri="{BB962C8B-B14F-4D97-AF65-F5344CB8AC3E}">
        <p14:creationId xmlns:p14="http://schemas.microsoft.com/office/powerpoint/2010/main" val="1695985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DADC182-7897-B24E-BA72-B48648E2BD8E}" type="datetimeFigureOut">
              <a:rPr lang="zh-CN" altLang="en-US"/>
              <a:pPr>
                <a:defRPr/>
              </a:pPr>
              <a:t>2019/10/19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AC3824-CFDE-B646-BD3C-7A64EA8625D2}" type="slidenum">
              <a:rPr lang="zh-CN" altLang="en-US"/>
              <a:pPr>
                <a:defRPr/>
              </a:pPr>
              <a:t>‹#›</a:t>
            </a:fld>
            <a:endParaRPr lang="zh-CN" altLang="en-US"/>
          </a:p>
        </p:txBody>
      </p:sp>
    </p:spTree>
    <p:extLst>
      <p:ext uri="{BB962C8B-B14F-4D97-AF65-F5344CB8AC3E}">
        <p14:creationId xmlns:p14="http://schemas.microsoft.com/office/powerpoint/2010/main" val="915916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2"/>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2"/>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B3CF22E3-4E61-894D-9635-909710F3D4C7}" type="datetimeFigureOut">
              <a:rPr lang="zh-CN" altLang="en-US"/>
              <a:pPr>
                <a:defRPr/>
              </a:pPr>
              <a:t>2019/10/19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913BB5-4351-CB4E-B841-1FCCE4AC873A}" type="slidenum">
              <a:rPr lang="zh-CN" altLang="en-US"/>
              <a:pPr>
                <a:defRPr/>
              </a:pPr>
              <a:t>‹#›</a:t>
            </a:fld>
            <a:endParaRPr lang="zh-CN" altLang="en-US"/>
          </a:p>
        </p:txBody>
      </p:sp>
    </p:spTree>
    <p:extLst>
      <p:ext uri="{BB962C8B-B14F-4D97-AF65-F5344CB8AC3E}">
        <p14:creationId xmlns:p14="http://schemas.microsoft.com/office/powerpoint/2010/main" val="2747242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2"/>
            <a:ext cx="8229600" cy="1027113"/>
          </a:xfrm>
        </p:spPr>
        <p:txBody>
          <a:bodyPr/>
          <a:lstStyle/>
          <a:p>
            <a:r>
              <a:rPr lang="zh-CN" altLang="en-US"/>
              <a:t>单击此处编辑母版标题样式</a:t>
            </a:r>
          </a:p>
        </p:txBody>
      </p:sp>
      <p:sp>
        <p:nvSpPr>
          <p:cNvPr id="3" name="表格占位符 2"/>
          <p:cNvSpPr>
            <a:spLocks noGrp="1"/>
          </p:cNvSpPr>
          <p:nvPr>
            <p:ph type="tbl" idx="1"/>
          </p:nvPr>
        </p:nvSpPr>
        <p:spPr>
          <a:xfrm>
            <a:off x="457200" y="1628775"/>
            <a:ext cx="8229600" cy="446405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C4654651-E19E-F84F-B4FF-4D7E5E3000FA}" type="slidenum">
              <a:rPr lang="zh-TW" altLang="en-US">
                <a:solidFill>
                  <a:srgbClr val="000000"/>
                </a:solidFill>
              </a:rPr>
              <a:pPr/>
              <a:t>‹#›</a:t>
            </a:fld>
            <a:endParaRPr lang="en-US"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1647368616"/>
      </p:ext>
    </p:extLst>
  </p:cSld>
  <p:clrMapOvr>
    <a:masterClrMapping/>
  </p:clrMapOvr>
  <p:transition advTm="3000"/>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2"/>
            <a:ext cx="8229600" cy="5635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fld id="{1433B822-54FC-9345-88C2-E983D2A85EEE}" type="slidenum">
              <a:rPr lang="zh-TW" altLang="en-US">
                <a:solidFill>
                  <a:srgbClr val="000000"/>
                </a:solidFill>
              </a:rPr>
              <a:pPr/>
              <a:t>‹#›</a:t>
            </a:fld>
            <a:endParaRPr lang="en-US"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992636756"/>
      </p:ext>
    </p:extLst>
  </p:cSld>
  <p:clrMapOvr>
    <a:masterClrMapping/>
  </p:clrMapOvr>
  <p:transition advTm="300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8368439-5AE4-634B-BB7F-92B557C90C8C}" type="datetimeFigureOut">
              <a:rPr lang="zh-CN" altLang="en-US"/>
              <a:pPr>
                <a:defRPr/>
              </a:pPr>
              <a:t>2019/10/19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56C596-976A-2F43-8B3A-E1D5BDFE46C1}" type="slidenum">
              <a:rPr lang="zh-CN" altLang="en-US"/>
              <a:pPr>
                <a:defRPr/>
              </a:pPr>
              <a:t>‹#›</a:t>
            </a:fld>
            <a:endParaRPr lang="zh-CN" altLang="en-US"/>
          </a:p>
        </p:txBody>
      </p:sp>
    </p:spTree>
    <p:extLst>
      <p:ext uri="{BB962C8B-B14F-4D97-AF65-F5344CB8AC3E}">
        <p14:creationId xmlns:p14="http://schemas.microsoft.com/office/powerpoint/2010/main" val="2290629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a:t>单击此处编辑母版标题样式</a:t>
            </a:r>
          </a:p>
        </p:txBody>
      </p:sp>
      <p:sp>
        <p:nvSpPr>
          <p:cNvPr id="3" name="内容占位符 2"/>
          <p:cNvSpPr>
            <a:spLocks noGrp="1"/>
          </p:cNvSpPr>
          <p:nvPr>
            <p:ph idx="1"/>
          </p:nvPr>
        </p:nvSpPr>
        <p:spPr>
          <a:xfrm>
            <a:off x="19878" y="1086813"/>
            <a:ext cx="9124122" cy="452596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fld id="{3C9E2373-57E4-914B-82DE-280A1589258C}" type="datetimeFigureOut">
              <a:rPr lang="zh-CN" altLang="en-US"/>
              <a:pPr>
                <a:defRPr/>
              </a:pPr>
              <a:t>2019/10/19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5DB514-43EA-1946-BF6C-10C2CA375CD7}" type="slidenum">
              <a:rPr lang="zh-CN" altLang="en-US"/>
              <a:pPr>
                <a:defRPr/>
              </a:pPr>
              <a:t>‹#›</a:t>
            </a:fld>
            <a:endParaRPr lang="zh-CN" altLang="en-US"/>
          </a:p>
        </p:txBody>
      </p:sp>
    </p:spTree>
    <p:extLst>
      <p:ext uri="{BB962C8B-B14F-4D97-AF65-F5344CB8AC3E}">
        <p14:creationId xmlns:p14="http://schemas.microsoft.com/office/powerpoint/2010/main" val="1385425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D1449C9-F92D-0D44-AFAB-7A0228448210}" type="datetimeFigureOut">
              <a:rPr lang="zh-CN" altLang="en-US"/>
              <a:pPr>
                <a:defRPr/>
              </a:pPr>
              <a:t>2019/10/19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89F5234-C84D-0E40-9C90-4DAB335EDE59}" type="slidenum">
              <a:rPr lang="zh-CN" altLang="en-US"/>
              <a:pPr>
                <a:defRPr/>
              </a:pPr>
              <a:t>‹#›</a:t>
            </a:fld>
            <a:endParaRPr lang="zh-CN" altLang="en-US"/>
          </a:p>
        </p:txBody>
      </p:sp>
    </p:spTree>
    <p:extLst>
      <p:ext uri="{BB962C8B-B14F-4D97-AF65-F5344CB8AC3E}">
        <p14:creationId xmlns:p14="http://schemas.microsoft.com/office/powerpoint/2010/main" val="143516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83E7D-98B0-44EA-AB7A-88BE7BBB962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896A2E1-86A6-4E97-B3F4-89B56D2BE85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5">
            <a:extLst>
              <a:ext uri="{FF2B5EF4-FFF2-40B4-BE49-F238E27FC236}">
                <a16:creationId xmlns:a16="http://schemas.microsoft.com/office/drawing/2014/main" id="{A9FF97D7-02A5-E846-98EB-7876188631D6}"/>
              </a:ext>
            </a:extLst>
          </p:cNvPr>
          <p:cNvSpPr>
            <a:spLocks noGrp="1"/>
          </p:cNvSpPr>
          <p:nvPr>
            <p:ph type="sldNum" sz="quarter" idx="10"/>
          </p:nvPr>
        </p:nvSpPr>
        <p:spPr>
          <a:xfrm>
            <a:off x="6457950" y="6356350"/>
            <a:ext cx="2057400" cy="365125"/>
          </a:xfrm>
          <a:prstGeom prst="rect">
            <a:avLst/>
          </a:prstGeom>
        </p:spPr>
        <p:txBody>
          <a:bodyPr/>
          <a:lstStyle>
            <a:lvl1pPr>
              <a:defRPr/>
            </a:lvl1pPr>
          </a:lstStyle>
          <a:p>
            <a:pPr>
              <a:defRPr/>
            </a:pPr>
            <a:fld id="{246F60D7-7FAD-4C4F-A3E9-A16D084CE7C3}" type="slidenum">
              <a:rPr lang="zh-CN" altLang="en-US"/>
              <a:pPr>
                <a:defRPr/>
              </a:pPr>
              <a:t>‹#›</a:t>
            </a:fld>
            <a:endParaRPr lang="zh-CN" altLang="en-US"/>
          </a:p>
        </p:txBody>
      </p:sp>
    </p:spTree>
    <p:extLst>
      <p:ext uri="{BB962C8B-B14F-4D97-AF65-F5344CB8AC3E}">
        <p14:creationId xmlns:p14="http://schemas.microsoft.com/office/powerpoint/2010/main" val="2445834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AFEA88C-26CF-5A47-9153-B64FC1E62DD4}" type="datetimeFigureOut">
              <a:rPr lang="zh-CN" altLang="en-US"/>
              <a:pPr>
                <a:defRPr/>
              </a:pPr>
              <a:t>2019/10/19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E0A28F-7974-5442-91A4-55E84C233FDD}" type="slidenum">
              <a:rPr lang="zh-CN" altLang="en-US"/>
              <a:pPr>
                <a:defRPr/>
              </a:pPr>
              <a:t>‹#›</a:t>
            </a:fld>
            <a:endParaRPr lang="zh-CN" altLang="en-US"/>
          </a:p>
        </p:txBody>
      </p:sp>
    </p:spTree>
    <p:extLst>
      <p:ext uri="{BB962C8B-B14F-4D97-AF65-F5344CB8AC3E}">
        <p14:creationId xmlns:p14="http://schemas.microsoft.com/office/powerpoint/2010/main" val="3176887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49604F2-F7CA-8041-91B1-7993EE96529D}" type="datetimeFigureOut">
              <a:rPr lang="zh-CN" altLang="en-US"/>
              <a:pPr>
                <a:defRPr/>
              </a:pPr>
              <a:t>2019/10/19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644A21A-93F3-D946-ADD4-0BF66E38B2A9}" type="slidenum">
              <a:rPr lang="zh-CN" altLang="en-US"/>
              <a:pPr>
                <a:defRPr/>
              </a:pPr>
              <a:t>‹#›</a:t>
            </a:fld>
            <a:endParaRPr lang="zh-CN" altLang="en-US"/>
          </a:p>
        </p:txBody>
      </p:sp>
    </p:spTree>
    <p:extLst>
      <p:ext uri="{BB962C8B-B14F-4D97-AF65-F5344CB8AC3E}">
        <p14:creationId xmlns:p14="http://schemas.microsoft.com/office/powerpoint/2010/main" val="2491306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6C37610-74BC-EA42-B2F1-63FFE6E90767}" type="datetimeFigureOut">
              <a:rPr lang="zh-CN" altLang="en-US"/>
              <a:pPr>
                <a:defRPr/>
              </a:pPr>
              <a:t>2019/10/19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732EF7B-C85C-4E4D-9C1C-75DE9BC278CF}" type="slidenum">
              <a:rPr lang="zh-CN" altLang="en-US"/>
              <a:pPr>
                <a:defRPr/>
              </a:pPr>
              <a:t>‹#›</a:t>
            </a:fld>
            <a:endParaRPr lang="zh-CN" altLang="en-US"/>
          </a:p>
        </p:txBody>
      </p:sp>
    </p:spTree>
    <p:extLst>
      <p:ext uri="{BB962C8B-B14F-4D97-AF65-F5344CB8AC3E}">
        <p14:creationId xmlns:p14="http://schemas.microsoft.com/office/powerpoint/2010/main" val="3493668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EFCE828-737F-4348-9649-90DEFC8B1D79}" type="datetimeFigureOut">
              <a:rPr lang="zh-CN" altLang="en-US"/>
              <a:pPr>
                <a:defRPr/>
              </a:pPr>
              <a:t>2019/10/19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C93F72E-C8A6-0A48-BAB9-68E6AC7E26DF}" type="slidenum">
              <a:rPr lang="zh-CN" altLang="en-US"/>
              <a:pPr>
                <a:defRPr/>
              </a:pPr>
              <a:t>‹#›</a:t>
            </a:fld>
            <a:endParaRPr lang="zh-CN" altLang="en-US"/>
          </a:p>
        </p:txBody>
      </p:sp>
    </p:spTree>
    <p:extLst>
      <p:ext uri="{BB962C8B-B14F-4D97-AF65-F5344CB8AC3E}">
        <p14:creationId xmlns:p14="http://schemas.microsoft.com/office/powerpoint/2010/main" val="39092871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0973FAE-F35F-2240-82D2-13FAF20B7A33}" type="datetimeFigureOut">
              <a:rPr lang="zh-CN" altLang="en-US"/>
              <a:pPr>
                <a:defRPr/>
              </a:pPr>
              <a:t>2019/10/19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A2CFFB-BD64-2E43-918C-3C6C7AEC61A4}" type="slidenum">
              <a:rPr lang="zh-CN" altLang="en-US"/>
              <a:pPr>
                <a:defRPr/>
              </a:pPr>
              <a:t>‹#›</a:t>
            </a:fld>
            <a:endParaRPr lang="zh-CN" altLang="en-US"/>
          </a:p>
        </p:txBody>
      </p:sp>
    </p:spTree>
    <p:extLst>
      <p:ext uri="{BB962C8B-B14F-4D97-AF65-F5344CB8AC3E}">
        <p14:creationId xmlns:p14="http://schemas.microsoft.com/office/powerpoint/2010/main" val="2712834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5C59D2-604A-DC44-BC9F-3B184110A220}" type="datetimeFigureOut">
              <a:rPr lang="zh-CN" altLang="en-US"/>
              <a:pPr>
                <a:defRPr/>
              </a:pPr>
              <a:t>2019/10/19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82E3864-2DC8-0543-9E2E-AA2388C7E2EC}" type="slidenum">
              <a:rPr lang="zh-CN" altLang="en-US"/>
              <a:pPr>
                <a:defRPr/>
              </a:pPr>
              <a:t>‹#›</a:t>
            </a:fld>
            <a:endParaRPr lang="zh-CN" altLang="en-US"/>
          </a:p>
        </p:txBody>
      </p:sp>
    </p:spTree>
    <p:extLst>
      <p:ext uri="{BB962C8B-B14F-4D97-AF65-F5344CB8AC3E}">
        <p14:creationId xmlns:p14="http://schemas.microsoft.com/office/powerpoint/2010/main" val="41892551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46B9A8C-2BD8-2742-A7AC-DFFCB71244BD}" type="datetimeFigureOut">
              <a:rPr lang="zh-CN" altLang="en-US"/>
              <a:pPr>
                <a:defRPr/>
              </a:pPr>
              <a:t>2019/10/19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DBF4BA-686F-1E45-BA08-B349C8C248AB}" type="slidenum">
              <a:rPr lang="zh-CN" altLang="en-US"/>
              <a:pPr>
                <a:defRPr/>
              </a:pPr>
              <a:t>‹#›</a:t>
            </a:fld>
            <a:endParaRPr lang="zh-CN" altLang="en-US"/>
          </a:p>
        </p:txBody>
      </p:sp>
    </p:spTree>
    <p:extLst>
      <p:ext uri="{BB962C8B-B14F-4D97-AF65-F5344CB8AC3E}">
        <p14:creationId xmlns:p14="http://schemas.microsoft.com/office/powerpoint/2010/main" val="1691907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DADC182-7897-B24E-BA72-B48648E2BD8E}" type="datetimeFigureOut">
              <a:rPr lang="zh-CN" altLang="en-US"/>
              <a:pPr>
                <a:defRPr/>
              </a:pPr>
              <a:t>2019/10/19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AC3824-CFDE-B646-BD3C-7A64EA8625D2}" type="slidenum">
              <a:rPr lang="zh-CN" altLang="en-US"/>
              <a:pPr>
                <a:defRPr/>
              </a:pPr>
              <a:t>‹#›</a:t>
            </a:fld>
            <a:endParaRPr lang="zh-CN" altLang="en-US"/>
          </a:p>
        </p:txBody>
      </p:sp>
    </p:spTree>
    <p:extLst>
      <p:ext uri="{BB962C8B-B14F-4D97-AF65-F5344CB8AC3E}">
        <p14:creationId xmlns:p14="http://schemas.microsoft.com/office/powerpoint/2010/main" val="34457588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B3CF22E3-4E61-894D-9635-909710F3D4C7}" type="datetimeFigureOut">
              <a:rPr lang="zh-CN" altLang="en-US"/>
              <a:pPr>
                <a:defRPr/>
              </a:pPr>
              <a:t>2019/10/19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913BB5-4351-CB4E-B841-1FCCE4AC873A}" type="slidenum">
              <a:rPr lang="zh-CN" altLang="en-US"/>
              <a:pPr>
                <a:defRPr/>
              </a:pPr>
              <a:t>‹#›</a:t>
            </a:fld>
            <a:endParaRPr lang="zh-CN" altLang="en-US"/>
          </a:p>
        </p:txBody>
      </p:sp>
    </p:spTree>
    <p:extLst>
      <p:ext uri="{BB962C8B-B14F-4D97-AF65-F5344CB8AC3E}">
        <p14:creationId xmlns:p14="http://schemas.microsoft.com/office/powerpoint/2010/main" val="16798013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027113"/>
          </a:xfrm>
        </p:spPr>
        <p:txBody>
          <a:bodyPr/>
          <a:lstStyle/>
          <a:p>
            <a:r>
              <a:rPr lang="zh-CN" altLang="en-US"/>
              <a:t>单击此处编辑母版标题样式</a:t>
            </a:r>
          </a:p>
        </p:txBody>
      </p:sp>
      <p:sp>
        <p:nvSpPr>
          <p:cNvPr id="3" name="表格占位符 2"/>
          <p:cNvSpPr>
            <a:spLocks noGrp="1"/>
          </p:cNvSpPr>
          <p:nvPr>
            <p:ph type="tbl" idx="1"/>
          </p:nvPr>
        </p:nvSpPr>
        <p:spPr>
          <a:xfrm>
            <a:off x="457200" y="1628775"/>
            <a:ext cx="8229600" cy="446405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C4654651-E19E-F84F-B4FF-4D7E5E3000FA}" type="slidenum">
              <a:rPr lang="zh-TW" altLang="en-US">
                <a:solidFill>
                  <a:srgbClr val="000000"/>
                </a:solidFill>
              </a:rPr>
              <a:pPr/>
              <a:t>‹#›</a:t>
            </a:fld>
            <a:endParaRPr lang="en-US"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3242511021"/>
      </p:ext>
    </p:extLst>
  </p:cSld>
  <p:clrMapOvr>
    <a:masterClrMapping/>
  </p:clrMapOvr>
  <p:transition advTm="300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8368439-5AE4-634B-BB7F-92B557C90C8C}" type="datetimeFigureOut">
              <a:rPr lang="zh-CN" altLang="en-US"/>
              <a:pPr>
                <a:defRPr/>
              </a:pPr>
              <a:t>2019/10/19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56C596-976A-2F43-8B3A-E1D5BDFE46C1}" type="slidenum">
              <a:rPr lang="zh-CN" altLang="en-US"/>
              <a:pPr>
                <a:defRPr/>
              </a:pPr>
              <a:t>‹#›</a:t>
            </a:fld>
            <a:endParaRPr lang="zh-CN" altLang="en-US"/>
          </a:p>
        </p:txBody>
      </p:sp>
    </p:spTree>
    <p:extLst>
      <p:ext uri="{BB962C8B-B14F-4D97-AF65-F5344CB8AC3E}">
        <p14:creationId xmlns:p14="http://schemas.microsoft.com/office/powerpoint/2010/main" val="11101108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635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fld id="{1433B822-54FC-9345-88C2-E983D2A85EEE}" type="slidenum">
              <a:rPr lang="zh-TW" altLang="en-US">
                <a:solidFill>
                  <a:srgbClr val="000000"/>
                </a:solidFill>
              </a:rPr>
              <a:pPr/>
              <a:t>‹#›</a:t>
            </a:fld>
            <a:endParaRPr lang="en-US"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2466475797"/>
      </p:ext>
    </p:extLst>
  </p:cSld>
  <p:clrMapOvr>
    <a:masterClrMapping/>
  </p:clrMapOvr>
  <p:transition advTm="300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C9E2373-57E4-914B-82DE-280A1589258C}" type="datetimeFigureOut">
              <a:rPr lang="zh-CN" altLang="en-US"/>
              <a:pPr>
                <a:defRPr/>
              </a:pPr>
              <a:t>2019/10/19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5DB514-43EA-1946-BF6C-10C2CA375CD7}" type="slidenum">
              <a:rPr lang="zh-CN" altLang="en-US"/>
              <a:pPr>
                <a:defRPr/>
              </a:pPr>
              <a:t>‹#›</a:t>
            </a:fld>
            <a:endParaRPr lang="zh-CN" altLang="en-US"/>
          </a:p>
        </p:txBody>
      </p:sp>
    </p:spTree>
    <p:extLst>
      <p:ext uri="{BB962C8B-B14F-4D97-AF65-F5344CB8AC3E}">
        <p14:creationId xmlns:p14="http://schemas.microsoft.com/office/powerpoint/2010/main" val="3222425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D1449C9-F92D-0D44-AFAB-7A0228448210}" type="datetimeFigureOut">
              <a:rPr lang="zh-CN" altLang="en-US"/>
              <a:pPr>
                <a:defRPr/>
              </a:pPr>
              <a:t>2019/10/19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89F5234-C84D-0E40-9C90-4DAB335EDE59}" type="slidenum">
              <a:rPr lang="zh-CN" altLang="en-US"/>
              <a:pPr>
                <a:defRPr/>
              </a:pPr>
              <a:t>‹#›</a:t>
            </a:fld>
            <a:endParaRPr lang="zh-CN" altLang="en-US"/>
          </a:p>
        </p:txBody>
      </p:sp>
    </p:spTree>
    <p:extLst>
      <p:ext uri="{BB962C8B-B14F-4D97-AF65-F5344CB8AC3E}">
        <p14:creationId xmlns:p14="http://schemas.microsoft.com/office/powerpoint/2010/main" val="2297091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AFEA88C-26CF-5A47-9153-B64FC1E62DD4}" type="datetimeFigureOut">
              <a:rPr lang="zh-CN" altLang="en-US"/>
              <a:pPr>
                <a:defRPr/>
              </a:pPr>
              <a:t>2019/10/19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E0A28F-7974-5442-91A4-55E84C233FDD}" type="slidenum">
              <a:rPr lang="zh-CN" altLang="en-US"/>
              <a:pPr>
                <a:defRPr/>
              </a:pPr>
              <a:t>‹#›</a:t>
            </a:fld>
            <a:endParaRPr lang="zh-CN" altLang="en-US"/>
          </a:p>
        </p:txBody>
      </p:sp>
    </p:spTree>
    <p:extLst>
      <p:ext uri="{BB962C8B-B14F-4D97-AF65-F5344CB8AC3E}">
        <p14:creationId xmlns:p14="http://schemas.microsoft.com/office/powerpoint/2010/main" val="401258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49604F2-F7CA-8041-91B1-7993EE96529D}" type="datetimeFigureOut">
              <a:rPr lang="zh-CN" altLang="en-US"/>
              <a:pPr>
                <a:defRPr/>
              </a:pPr>
              <a:t>2019/10/19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644A21A-93F3-D946-ADD4-0BF66E38B2A9}" type="slidenum">
              <a:rPr lang="zh-CN" altLang="en-US"/>
              <a:pPr>
                <a:defRPr/>
              </a:pPr>
              <a:t>‹#›</a:t>
            </a:fld>
            <a:endParaRPr lang="zh-CN" altLang="en-US"/>
          </a:p>
        </p:txBody>
      </p:sp>
    </p:spTree>
    <p:extLst>
      <p:ext uri="{BB962C8B-B14F-4D97-AF65-F5344CB8AC3E}">
        <p14:creationId xmlns:p14="http://schemas.microsoft.com/office/powerpoint/2010/main" val="413258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6C37610-74BC-EA42-B2F1-63FFE6E90767}" type="datetimeFigureOut">
              <a:rPr lang="zh-CN" altLang="en-US"/>
              <a:pPr>
                <a:defRPr/>
              </a:pPr>
              <a:t>2019/10/19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732EF7B-C85C-4E4D-9C1C-75DE9BC278CF}" type="slidenum">
              <a:rPr lang="zh-CN" altLang="en-US"/>
              <a:pPr>
                <a:defRPr/>
              </a:pPr>
              <a:t>‹#›</a:t>
            </a:fld>
            <a:endParaRPr lang="zh-CN" altLang="en-US"/>
          </a:p>
        </p:txBody>
      </p:sp>
    </p:spTree>
    <p:extLst>
      <p:ext uri="{BB962C8B-B14F-4D97-AF65-F5344CB8AC3E}">
        <p14:creationId xmlns:p14="http://schemas.microsoft.com/office/powerpoint/2010/main" val="888691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EFCE828-737F-4348-9649-90DEFC8B1D79}" type="datetimeFigureOut">
              <a:rPr lang="zh-CN" altLang="en-US"/>
              <a:pPr>
                <a:defRPr/>
              </a:pPr>
              <a:t>2019/10/19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C93F72E-C8A6-0A48-BAB9-68E6AC7E26DF}" type="slidenum">
              <a:rPr lang="zh-CN" altLang="en-US"/>
              <a:pPr>
                <a:defRPr/>
              </a:pPr>
              <a:t>‹#›</a:t>
            </a:fld>
            <a:endParaRPr lang="zh-CN" altLang="en-US"/>
          </a:p>
        </p:txBody>
      </p:sp>
    </p:spTree>
    <p:extLst>
      <p:ext uri="{BB962C8B-B14F-4D97-AF65-F5344CB8AC3E}">
        <p14:creationId xmlns:p14="http://schemas.microsoft.com/office/powerpoint/2010/main" val="2020711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5.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3.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7A47F813-8DC0-9648-99AD-10B4DB1B8A4A}"/>
              </a:ext>
            </a:extLst>
          </p:cNvPr>
          <p:cNvSpPr>
            <a:spLocks noGrp="1" noChangeArrowheads="1"/>
          </p:cNvSpPr>
          <p:nvPr>
            <p:ph type="title"/>
          </p:nvPr>
        </p:nvSpPr>
        <p:spPr bwMode="auto">
          <a:xfrm>
            <a:off x="0" y="35560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2B9C80B8-6488-E449-A2B5-840AD61BCFB0}"/>
              </a:ext>
            </a:extLst>
          </p:cNvPr>
          <p:cNvSpPr>
            <a:spLocks noGrp="1" noChangeArrowheads="1"/>
          </p:cNvSpPr>
          <p:nvPr>
            <p:ph type="body" idx="1"/>
          </p:nvPr>
        </p:nvSpPr>
        <p:spPr bwMode="auto">
          <a:xfrm>
            <a:off x="479425"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 name="灯片编号占位符 5">
            <a:extLst>
              <a:ext uri="{FF2B5EF4-FFF2-40B4-BE49-F238E27FC236}">
                <a16:creationId xmlns:a16="http://schemas.microsoft.com/office/drawing/2014/main" id="{BF046C08-7DC3-4478-89C5-75FD2F2E707E}"/>
              </a:ext>
            </a:extLst>
          </p:cNvPr>
          <p:cNvSpPr txBox="1">
            <a:spLocks/>
          </p:cNvSpPr>
          <p:nvPr userDrawn="1"/>
        </p:nvSpPr>
        <p:spPr>
          <a:xfrm>
            <a:off x="8083550" y="6543675"/>
            <a:ext cx="566738" cy="365125"/>
          </a:xfrm>
          <a:prstGeom prst="rect">
            <a:avLst/>
          </a:prstGeom>
        </p:spPr>
        <p:txBody>
          <a:bodyPr anchor="ctr"/>
          <a:lstStyle>
            <a:defPPr>
              <a:defRPr lang="en-GB"/>
            </a:defPPr>
            <a:lvl1pPr algn="r" rtl="0" eaLnBrk="0" fontAlgn="base" hangingPunct="0">
              <a:spcBef>
                <a:spcPct val="0"/>
              </a:spcBef>
              <a:spcAft>
                <a:spcPct val="0"/>
              </a:spcAft>
              <a:defRPr sz="1200" kern="1200">
                <a:solidFill>
                  <a:schemeClr val="tx1">
                    <a:tint val="75000"/>
                  </a:schemeClr>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Tahoma" panose="020B0604030504040204" pitchFamily="34" charset="0"/>
                <a:ea typeface="宋体" panose="02010600030101010101" pitchFamily="2" charset="-122"/>
                <a:cs typeface="+mn-cs"/>
              </a:defRPr>
            </a:lvl9pPr>
          </a:lstStyle>
          <a:p>
            <a:pPr>
              <a:defRPr/>
            </a:pPr>
            <a:fld id="{ECA394CE-6158-A14E-9E29-905DFEF18201}" type="slidenum">
              <a:rPr kumimoji="1" lang="zh-CN" altLang="en-US" smtClean="0"/>
              <a:pPr>
                <a:defRPr/>
              </a:pPr>
              <a:t>‹#›</a:t>
            </a:fld>
            <a:endParaRPr kumimoji="1" lang="zh-CN" altLang="en-US"/>
          </a:p>
        </p:txBody>
      </p:sp>
      <p:pic>
        <p:nvPicPr>
          <p:cNvPr id="1029" name="Picture 9" descr="hust">
            <a:extLst>
              <a:ext uri="{FF2B5EF4-FFF2-40B4-BE49-F238E27FC236}">
                <a16:creationId xmlns:a16="http://schemas.microsoft.com/office/drawing/2014/main" id="{A8980016-6680-E44F-BFCA-0D6938DBD24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51700" y="6572250"/>
            <a:ext cx="10668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1">
            <a:extLst>
              <a:ext uri="{FF2B5EF4-FFF2-40B4-BE49-F238E27FC236}">
                <a16:creationId xmlns:a16="http://schemas.microsoft.com/office/drawing/2014/main" id="{C07844AC-59CD-B042-A4DB-48937FD5028B}"/>
              </a:ext>
            </a:extLst>
          </p:cNvPr>
          <p:cNvPicPr>
            <a:picLocks noChangeAspect="1" noChangeArrowheads="1"/>
          </p:cNvPicPr>
          <p:nvPr userDrawn="1"/>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569075" y="6543675"/>
            <a:ext cx="6143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2" descr="SCTS">
            <a:extLst>
              <a:ext uri="{FF2B5EF4-FFF2-40B4-BE49-F238E27FC236}">
                <a16:creationId xmlns:a16="http://schemas.microsoft.com/office/drawing/2014/main" id="{2C233744-9988-044B-8E00-BD04AA710EFE}"/>
              </a:ext>
            </a:extLst>
          </p:cNvPr>
          <p:cNvPicPr>
            <a:picLocks noChangeAspect="1" noChangeArrowheads="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1626" b="5814"/>
          <a:stretch>
            <a:fillRect/>
          </a:stretch>
        </p:blipFill>
        <p:spPr bwMode="auto">
          <a:xfrm>
            <a:off x="6569075" y="139700"/>
            <a:ext cx="89693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3" descr="CGCL">
            <a:extLst>
              <a:ext uri="{FF2B5EF4-FFF2-40B4-BE49-F238E27FC236}">
                <a16:creationId xmlns:a16="http://schemas.microsoft.com/office/drawing/2014/main" id="{48727BC3-A042-024D-A4C4-96469349CEDC}"/>
              </a:ext>
            </a:extLst>
          </p:cNvPr>
          <p:cNvPicPr>
            <a:picLocks noChangeAspect="1" noChangeArrowheads="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0693" b="5347"/>
          <a:stretch>
            <a:fillRect/>
          </a:stretch>
        </p:blipFill>
        <p:spPr bwMode="auto">
          <a:xfrm>
            <a:off x="7535863" y="139700"/>
            <a:ext cx="96996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4" r:id="rId1"/>
    <p:sldLayoutId id="2147483745"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descr="hust.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939" y="0"/>
            <a:ext cx="91281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900">
                <a:solidFill>
                  <a:srgbClr val="898989"/>
                </a:solidFill>
                <a:ea typeface="宋体" charset="0"/>
                <a:cs typeface="宋体" charset="0"/>
              </a:defRPr>
            </a:lvl1pPr>
          </a:lstStyle>
          <a:p>
            <a:pPr>
              <a:defRPr/>
            </a:pPr>
            <a:fld id="{CFB16230-400B-A247-B897-24D9491FBBB8}" type="datetimeFigureOut">
              <a:rPr lang="zh-CN" altLang="en-US"/>
              <a:pPr>
                <a:defRPr/>
              </a:pPr>
              <a:t>2019/10/19</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kumimoji="0" sz="9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900">
                <a:solidFill>
                  <a:srgbClr val="898989"/>
                </a:solidFill>
                <a:ea typeface="宋体" charset="0"/>
                <a:cs typeface="宋体" charset="0"/>
              </a:defRPr>
            </a:lvl1pPr>
          </a:lstStyle>
          <a:p>
            <a:pPr>
              <a:defRPr/>
            </a:pPr>
            <a:fld id="{3302A345-D6B2-3E48-8B73-C1133CD22D1F}" type="slidenum">
              <a:rPr lang="zh-CN" altLang="en-US"/>
              <a:pPr>
                <a:defRPr/>
              </a:pPr>
              <a:t>‹#›</a:t>
            </a:fld>
            <a:endParaRPr lang="zh-CN" altLang="en-US"/>
          </a:p>
        </p:txBody>
      </p:sp>
    </p:spTree>
    <p:extLst>
      <p:ext uri="{BB962C8B-B14F-4D97-AF65-F5344CB8AC3E}">
        <p14:creationId xmlns:p14="http://schemas.microsoft.com/office/powerpoint/2010/main" val="291700482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Lst>
  <p:txStyles>
    <p:titleStyle>
      <a:lvl1pPr algn="ctr" rtl="0" eaLnBrk="0" fontAlgn="base" hangingPunct="0">
        <a:spcBef>
          <a:spcPct val="0"/>
        </a:spcBef>
        <a:spcAft>
          <a:spcPct val="0"/>
        </a:spcAft>
        <a:defRPr kumimoji="1" sz="33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3300">
          <a:solidFill>
            <a:schemeClr val="tx1"/>
          </a:solidFill>
          <a:latin typeface="Calibri" pitchFamily="34" charset="0"/>
          <a:ea typeface="黑体" charset="0"/>
          <a:cs typeface="黑体" charset="0"/>
        </a:defRPr>
      </a:lvl5pPr>
      <a:lvl6pPr marL="342900" algn="ctr" rtl="0" fontAlgn="base">
        <a:spcBef>
          <a:spcPct val="0"/>
        </a:spcBef>
        <a:spcAft>
          <a:spcPct val="0"/>
        </a:spcAft>
        <a:defRPr kumimoji="1" sz="3300">
          <a:solidFill>
            <a:schemeClr val="tx1"/>
          </a:solidFill>
          <a:latin typeface="Calibri" pitchFamily="34" charset="0"/>
          <a:ea typeface="宋体" pitchFamily="2" charset="-122"/>
        </a:defRPr>
      </a:lvl6pPr>
      <a:lvl7pPr marL="685800" algn="ctr" rtl="0" fontAlgn="base">
        <a:spcBef>
          <a:spcPct val="0"/>
        </a:spcBef>
        <a:spcAft>
          <a:spcPct val="0"/>
        </a:spcAft>
        <a:defRPr kumimoji="1" sz="3300">
          <a:solidFill>
            <a:schemeClr val="tx1"/>
          </a:solidFill>
          <a:latin typeface="Calibri" pitchFamily="34" charset="0"/>
          <a:ea typeface="宋体" pitchFamily="2" charset="-122"/>
        </a:defRPr>
      </a:lvl7pPr>
      <a:lvl8pPr marL="1028700" algn="ctr" rtl="0" fontAlgn="base">
        <a:spcBef>
          <a:spcPct val="0"/>
        </a:spcBef>
        <a:spcAft>
          <a:spcPct val="0"/>
        </a:spcAft>
        <a:defRPr kumimoji="1" sz="3300">
          <a:solidFill>
            <a:schemeClr val="tx1"/>
          </a:solidFill>
          <a:latin typeface="Calibri" pitchFamily="34" charset="0"/>
          <a:ea typeface="宋体" pitchFamily="2" charset="-122"/>
        </a:defRPr>
      </a:lvl8pPr>
      <a:lvl9pPr marL="1371600" algn="ctr" rtl="0" fontAlgn="base">
        <a:spcBef>
          <a:spcPct val="0"/>
        </a:spcBef>
        <a:spcAft>
          <a:spcPct val="0"/>
        </a:spcAft>
        <a:defRPr kumimoji="1" sz="3300">
          <a:solidFill>
            <a:schemeClr val="tx1"/>
          </a:solidFill>
          <a:latin typeface="Calibri" pitchFamily="34" charset="0"/>
          <a:ea typeface="宋体" pitchFamily="2" charset="-122"/>
        </a:defRPr>
      </a:lvl9pPr>
    </p:titleStyle>
    <p:bodyStyle>
      <a:lvl1pPr marL="257175" indent="-257175" algn="l" rtl="0" eaLnBrk="0" fontAlgn="base" hangingPunct="0">
        <a:spcBef>
          <a:spcPct val="20000"/>
        </a:spcBef>
        <a:spcAft>
          <a:spcPct val="0"/>
        </a:spcAft>
        <a:buFont typeface="Arial" charset="0"/>
        <a:buChar char="•"/>
        <a:defRPr kumimoji="1" sz="2400" kern="1200">
          <a:solidFill>
            <a:schemeClr val="tx1"/>
          </a:solidFill>
          <a:latin typeface="+mn-lt"/>
          <a:ea typeface="黑体" charset="0"/>
          <a:cs typeface="黑体" charset="0"/>
        </a:defRPr>
      </a:lvl1pPr>
      <a:lvl2pPr marL="557213" indent="-214313" algn="l" rtl="0" eaLnBrk="0" fontAlgn="base" hangingPunct="0">
        <a:spcBef>
          <a:spcPct val="20000"/>
        </a:spcBef>
        <a:spcAft>
          <a:spcPct val="0"/>
        </a:spcAft>
        <a:buFont typeface="Arial" charset="0"/>
        <a:buChar char="–"/>
        <a:defRPr kumimoji="1" sz="2100" kern="1200">
          <a:solidFill>
            <a:schemeClr val="tx1"/>
          </a:solidFill>
          <a:latin typeface="+mn-lt"/>
          <a:ea typeface="黑体" charset="0"/>
          <a:cs typeface="黑体" charset="0"/>
        </a:defRPr>
      </a:lvl2pPr>
      <a:lvl3pPr marL="857250" indent="-171450" algn="l" rtl="0" eaLnBrk="0" fontAlgn="base" hangingPunct="0">
        <a:spcBef>
          <a:spcPct val="20000"/>
        </a:spcBef>
        <a:spcAft>
          <a:spcPct val="0"/>
        </a:spcAft>
        <a:buFont typeface="Arial" charset="0"/>
        <a:buChar char="•"/>
        <a:defRPr kumimoji="1" sz="1800" kern="1200">
          <a:solidFill>
            <a:schemeClr val="tx1"/>
          </a:solidFill>
          <a:latin typeface="+mn-lt"/>
          <a:ea typeface="黑体" charset="0"/>
          <a:cs typeface="黑体" charset="0"/>
        </a:defRPr>
      </a:lvl3pPr>
      <a:lvl4pPr marL="1200150" indent="-171450" algn="l" rtl="0" eaLnBrk="0" fontAlgn="base" hangingPunct="0">
        <a:spcBef>
          <a:spcPct val="20000"/>
        </a:spcBef>
        <a:spcAft>
          <a:spcPct val="0"/>
        </a:spcAft>
        <a:buFont typeface="Arial" charset="0"/>
        <a:buChar char="–"/>
        <a:defRPr kumimoji="1" sz="1500" kern="1200">
          <a:solidFill>
            <a:schemeClr val="tx1"/>
          </a:solidFill>
          <a:latin typeface="+mn-lt"/>
          <a:ea typeface="黑体" charset="0"/>
          <a:cs typeface="黑体" charset="0"/>
        </a:defRPr>
      </a:lvl4pPr>
      <a:lvl5pPr marL="1543050" indent="-171450" algn="l" rtl="0" eaLnBrk="0" fontAlgn="base" hangingPunct="0">
        <a:spcBef>
          <a:spcPct val="20000"/>
        </a:spcBef>
        <a:spcAft>
          <a:spcPct val="0"/>
        </a:spcAft>
        <a:buFont typeface="Arial" charset="0"/>
        <a:buChar char="»"/>
        <a:defRPr kumimoji="1" sz="1500" kern="1200">
          <a:solidFill>
            <a:schemeClr val="tx1"/>
          </a:solidFill>
          <a:latin typeface="+mn-lt"/>
          <a:ea typeface="黑体" charset="0"/>
          <a:cs typeface="黑体"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descr="hust.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938" y="0"/>
            <a:ext cx="91281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ea typeface="宋体" charset="0"/>
                <a:cs typeface="宋体" charset="0"/>
              </a:defRPr>
            </a:lvl1pPr>
          </a:lstStyle>
          <a:p>
            <a:pPr>
              <a:defRPr/>
            </a:pPr>
            <a:fld id="{CFB16230-400B-A247-B897-24D9491FBBB8}" type="datetimeFigureOut">
              <a:rPr lang="zh-CN" altLang="en-US"/>
              <a:pPr>
                <a:defRPr/>
              </a:pPr>
              <a:t>2019/10/19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ea typeface="宋体" charset="0"/>
                <a:cs typeface="宋体" charset="0"/>
              </a:defRPr>
            </a:lvl1pPr>
          </a:lstStyle>
          <a:p>
            <a:pPr>
              <a:defRPr/>
            </a:pPr>
            <a:fld id="{3302A345-D6B2-3E48-8B73-C1133CD22D1F}" type="slidenum">
              <a:rPr lang="zh-CN" altLang="en-US"/>
              <a:pPr>
                <a:defRPr/>
              </a:pPr>
              <a:t>‹#›</a:t>
            </a:fld>
            <a:endParaRPr lang="zh-CN" altLang="en-US"/>
          </a:p>
        </p:txBody>
      </p:sp>
    </p:spTree>
    <p:extLst>
      <p:ext uri="{BB962C8B-B14F-4D97-AF65-F5344CB8AC3E}">
        <p14:creationId xmlns:p14="http://schemas.microsoft.com/office/powerpoint/2010/main" val="1620642493"/>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Lst>
  <p:txStyles>
    <p:titleStyle>
      <a:lvl1pPr algn="ctr" rtl="0" eaLnBrk="0" fontAlgn="base" hangingPunct="0">
        <a:spcBef>
          <a:spcPct val="0"/>
        </a:spcBef>
        <a:spcAft>
          <a:spcPct val="0"/>
        </a:spcAft>
        <a:defRPr kumimoji="1" sz="44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5pPr>
      <a:lvl6pPr marL="457200" algn="ctr" rtl="0" fontAlgn="base">
        <a:spcBef>
          <a:spcPct val="0"/>
        </a:spcBef>
        <a:spcAft>
          <a:spcPct val="0"/>
        </a:spcAft>
        <a:defRPr kumimoji="1" sz="4400">
          <a:solidFill>
            <a:schemeClr val="tx1"/>
          </a:solidFill>
          <a:latin typeface="Calibri" pitchFamily="34" charset="0"/>
          <a:ea typeface="宋体" pitchFamily="2" charset="-122"/>
        </a:defRPr>
      </a:lvl6pPr>
      <a:lvl7pPr marL="914400" algn="ctr" rtl="0" fontAlgn="base">
        <a:spcBef>
          <a:spcPct val="0"/>
        </a:spcBef>
        <a:spcAft>
          <a:spcPct val="0"/>
        </a:spcAft>
        <a:defRPr kumimoji="1" sz="4400">
          <a:solidFill>
            <a:schemeClr val="tx1"/>
          </a:solidFill>
          <a:latin typeface="Calibri" pitchFamily="34" charset="0"/>
          <a:ea typeface="宋体" pitchFamily="2" charset="-122"/>
        </a:defRPr>
      </a:lvl7pPr>
      <a:lvl8pPr marL="1371600" algn="ctr" rtl="0" fontAlgn="base">
        <a:spcBef>
          <a:spcPct val="0"/>
        </a:spcBef>
        <a:spcAft>
          <a:spcPct val="0"/>
        </a:spcAft>
        <a:defRPr kumimoji="1" sz="4400">
          <a:solidFill>
            <a:schemeClr val="tx1"/>
          </a:solidFill>
          <a:latin typeface="Calibri" pitchFamily="34" charset="0"/>
          <a:ea typeface="宋体" pitchFamily="2" charset="-122"/>
        </a:defRPr>
      </a:lvl8pPr>
      <a:lvl9pPr marL="1828800" algn="ctr"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黑体" charset="0"/>
          <a:cs typeface="黑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黑体" charset="0"/>
          <a:cs typeface="黑体"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黑体" charset="0"/>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S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988" cy="72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63" name="Picture 5" descr="CGC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013" y="0"/>
            <a:ext cx="1042987" cy="72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4" name="Rectangle 11"/>
          <p:cNvSpPr>
            <a:spLocks noChangeArrowheads="1"/>
          </p:cNvSpPr>
          <p:nvPr/>
        </p:nvSpPr>
        <p:spPr bwMode="auto">
          <a:xfrm>
            <a:off x="1017" y="2515995"/>
            <a:ext cx="910748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latinLnBrk="1"/>
            <a:r>
              <a:rPr lang="zh-CN" altLang="en-US" sz="5400" b="1" dirty="0">
                <a:solidFill>
                  <a:srgbClr val="2826F5"/>
                </a:solidFill>
                <a:latin typeface="宋体" charset="0"/>
                <a:ea typeface="黑体" charset="0"/>
              </a:rPr>
              <a:t>第四</a:t>
            </a:r>
            <a:r>
              <a:rPr lang="zh-CN" altLang="en-US" sz="5400" b="1">
                <a:solidFill>
                  <a:srgbClr val="2826F5"/>
                </a:solidFill>
                <a:latin typeface="宋体" charset="0"/>
                <a:ea typeface="黑体" charset="0"/>
              </a:rPr>
              <a:t>章  分布式共识</a:t>
            </a:r>
            <a:endParaRPr lang="zh-CN" altLang="en-US" sz="5400" b="1" dirty="0">
              <a:solidFill>
                <a:srgbClr val="2826F5"/>
              </a:solidFill>
              <a:latin typeface="宋体" charset="0"/>
              <a:ea typeface="黑体" charset="0"/>
            </a:endParaRPr>
          </a:p>
        </p:txBody>
      </p:sp>
      <p:pic>
        <p:nvPicPr>
          <p:cNvPr id="5" name="图片 4">
            <a:extLst>
              <a:ext uri="{FF2B5EF4-FFF2-40B4-BE49-F238E27FC236}">
                <a16:creationId xmlns:a16="http://schemas.microsoft.com/office/drawing/2014/main" id="{6A4C999A-ED49-9D4D-93C9-6FF6E01C208A}"/>
              </a:ext>
            </a:extLst>
          </p:cNvPr>
          <p:cNvPicPr>
            <a:picLocks noChangeAspect="1"/>
          </p:cNvPicPr>
          <p:nvPr/>
        </p:nvPicPr>
        <p:blipFill>
          <a:blip r:embed="rId5"/>
          <a:stretch>
            <a:fillRect/>
          </a:stretch>
        </p:blipFill>
        <p:spPr>
          <a:xfrm>
            <a:off x="1" y="5454352"/>
            <a:ext cx="1403648" cy="1403648"/>
          </a:xfrm>
          <a:prstGeom prst="rect">
            <a:avLst/>
          </a:prstGeom>
        </p:spPr>
      </p:pic>
    </p:spTree>
    <p:extLst>
      <p:ext uri="{BB962C8B-B14F-4D97-AF65-F5344CB8AC3E}">
        <p14:creationId xmlns:p14="http://schemas.microsoft.com/office/powerpoint/2010/main" val="2798303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8">
            <a:extLst>
              <a:ext uri="{FF2B5EF4-FFF2-40B4-BE49-F238E27FC236}">
                <a16:creationId xmlns:a16="http://schemas.microsoft.com/office/drawing/2014/main" id="{24C5CA47-1788-3546-A5F4-AAEE388CB875}"/>
              </a:ext>
            </a:extLst>
          </p:cNvPr>
          <p:cNvSpPr>
            <a:spLocks noGrp="1" noChangeArrowheads="1"/>
          </p:cNvSpPr>
          <p:nvPr>
            <p:ph type="title"/>
          </p:nvPr>
        </p:nvSpPr>
        <p:spPr/>
        <p:txBody>
          <a:bodyPr/>
          <a:lstStyle/>
          <a:p>
            <a:pPr eaLnBrk="1" hangingPunct="1"/>
            <a:r>
              <a:rPr lang="zh-CN" altLang="en-US" sz="4800" dirty="0">
                <a:solidFill>
                  <a:srgbClr val="4C27FF"/>
                </a:solidFill>
              </a:rPr>
              <a:t>拜占庭错误描述</a:t>
            </a:r>
            <a:endParaRPr lang="en-US" altLang="ko-KR" sz="4800" dirty="0">
              <a:solidFill>
                <a:srgbClr val="4C27FF"/>
              </a:solidFill>
            </a:endParaRPr>
          </a:p>
        </p:txBody>
      </p:sp>
      <p:sp>
        <p:nvSpPr>
          <p:cNvPr id="14338" name="Rectangle 9">
            <a:extLst>
              <a:ext uri="{FF2B5EF4-FFF2-40B4-BE49-F238E27FC236}">
                <a16:creationId xmlns:a16="http://schemas.microsoft.com/office/drawing/2014/main" id="{5D055102-2603-E14D-8B0A-86FBFC1815E6}"/>
              </a:ext>
            </a:extLst>
          </p:cNvPr>
          <p:cNvSpPr>
            <a:spLocks noGrp="1" noChangeArrowheads="1"/>
          </p:cNvSpPr>
          <p:nvPr>
            <p:ph idx="1"/>
          </p:nvPr>
        </p:nvSpPr>
        <p:spPr>
          <a:xfrm>
            <a:off x="120650" y="1115616"/>
            <a:ext cx="6429177" cy="4660716"/>
          </a:xfrm>
        </p:spPr>
        <p:txBody>
          <a:bodyPr/>
          <a:lstStyle/>
          <a:p>
            <a:pPr eaLnBrk="1" hangingPunct="1"/>
            <a:r>
              <a:rPr lang="zh-CN" altLang="en-US" sz="3200" dirty="0"/>
              <a:t>网络完全互联</a:t>
            </a:r>
            <a:endParaRPr lang="en-US" altLang="zh-CN" sz="3200" dirty="0"/>
          </a:p>
          <a:p>
            <a:pPr eaLnBrk="1" hangingPunct="1"/>
            <a:r>
              <a:rPr lang="zh-CN" altLang="en-US" sz="3200" dirty="0"/>
              <a:t>节点</a:t>
            </a:r>
            <a:r>
              <a:rPr lang="en-US" altLang="zh-CN" sz="3200" dirty="0"/>
              <a:t>/</a:t>
            </a:r>
            <a:r>
              <a:rPr lang="zh-CN" altLang="en-US" sz="3200" dirty="0"/>
              <a:t>组件故障是随意的</a:t>
            </a:r>
            <a:endParaRPr lang="en-US" altLang="zh-CN" sz="3200" dirty="0"/>
          </a:p>
          <a:p>
            <a:pPr eaLnBrk="1" hangingPunct="1"/>
            <a:r>
              <a:rPr lang="zh-CN" altLang="en-US" sz="3200" dirty="0"/>
              <a:t>没有故障的节点不得不</a:t>
            </a:r>
            <a:r>
              <a:rPr lang="en-US" altLang="ko-KR" sz="3200" dirty="0"/>
              <a:t> “agree to do the same thing”</a:t>
            </a:r>
          </a:p>
          <a:p>
            <a:pPr eaLnBrk="1" hangingPunct="1"/>
            <a:r>
              <a:rPr lang="zh-CN" altLang="en-US" sz="3200" dirty="0"/>
              <a:t>故障的节点生成崩溃和误导消息</a:t>
            </a:r>
            <a:endParaRPr lang="en-US" altLang="ko-KR" sz="3200" dirty="0"/>
          </a:p>
          <a:p>
            <a:pPr eaLnBrk="1" hangingPunct="1"/>
            <a:r>
              <a:rPr lang="zh-CN" altLang="en-US" sz="3200" dirty="0"/>
              <a:t>无恶意的错误：软件</a:t>
            </a:r>
            <a:r>
              <a:rPr lang="en-US" altLang="zh-CN" sz="3200" dirty="0"/>
              <a:t>bug</a:t>
            </a:r>
            <a:r>
              <a:rPr lang="zh-CN" altLang="en-US" sz="3200" dirty="0"/>
              <a:t>、硬件故障、电源故障</a:t>
            </a:r>
            <a:endParaRPr lang="en-US" altLang="zh-CN" sz="3200" dirty="0"/>
          </a:p>
          <a:p>
            <a:pPr eaLnBrk="1" hangingPunct="1"/>
            <a:r>
              <a:rPr lang="zh-CN" altLang="en-US" sz="3200" dirty="0"/>
              <a:t>有恶意的错误：机器妥协</a:t>
            </a:r>
            <a:endParaRPr lang="en-US" altLang="ko-KR" sz="3200" dirty="0"/>
          </a:p>
        </p:txBody>
      </p:sp>
      <p:pic>
        <p:nvPicPr>
          <p:cNvPr id="14339" name="图片 2">
            <a:extLst>
              <a:ext uri="{FF2B5EF4-FFF2-40B4-BE49-F238E27FC236}">
                <a16:creationId xmlns:a16="http://schemas.microsoft.com/office/drawing/2014/main" id="{6684674F-E6F0-0149-89AB-B567E8F08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9827" y="1409699"/>
            <a:ext cx="2473523"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2A098A7E-EDED-460C-BA2A-E011F22BBE79}"/>
              </a:ext>
            </a:extLst>
          </p:cNvPr>
          <p:cNvSpPr/>
          <p:nvPr/>
        </p:nvSpPr>
        <p:spPr>
          <a:xfrm>
            <a:off x="6922294" y="4680147"/>
            <a:ext cx="1939925" cy="400050"/>
          </a:xfrm>
          <a:prstGeom prst="rect">
            <a:avLst/>
          </a:prstGeom>
        </p:spPr>
        <p:txBody>
          <a:bodyPr wrap="none">
            <a:spAutoFit/>
          </a:bodyPr>
          <a:lstStyle/>
          <a:p>
            <a:pPr algn="ctr" eaLnBrk="1" hangingPunct="1">
              <a:buFont typeface="Arial" panose="020B0604020202020204" pitchFamily="34" charset="0"/>
              <a:buNone/>
              <a:defRPr/>
            </a:pPr>
            <a:r>
              <a:rPr lang="en-US" altLang="zh-CN" sz="2000" dirty="0">
                <a:latin typeface="+mn-lt"/>
                <a:ea typeface="+mn-ea"/>
              </a:rPr>
              <a:t>Leslie </a:t>
            </a:r>
            <a:r>
              <a:rPr lang="en-US" altLang="zh-CN" sz="2000" dirty="0" err="1">
                <a:latin typeface="+mn-lt"/>
                <a:ea typeface="+mn-ea"/>
              </a:rPr>
              <a:t>Lamport</a:t>
            </a:r>
            <a:endParaRPr lang="zh-CN" altLang="en-US" sz="2000" dirty="0">
              <a:latin typeface="+mn-lt"/>
              <a:ea typeface="+mn-ea"/>
            </a:endParaRPr>
          </a:p>
        </p:txBody>
      </p:sp>
      <p:sp>
        <p:nvSpPr>
          <p:cNvPr id="14341" name="矩形 4">
            <a:extLst>
              <a:ext uri="{FF2B5EF4-FFF2-40B4-BE49-F238E27FC236}">
                <a16:creationId xmlns:a16="http://schemas.microsoft.com/office/drawing/2014/main" id="{65DEE31A-7105-2842-8E5A-31B0C26A3191}"/>
              </a:ext>
            </a:extLst>
          </p:cNvPr>
          <p:cNvSpPr>
            <a:spLocks noChangeArrowheads="1"/>
          </p:cNvSpPr>
          <p:nvPr/>
        </p:nvSpPr>
        <p:spPr bwMode="auto">
          <a:xfrm>
            <a:off x="120650" y="5889625"/>
            <a:ext cx="8902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400">
                <a:latin typeface="Tahoma" panose="020B0604030504040204" pitchFamily="34" charset="0"/>
              </a:rPr>
              <a:t>[1] L. Lamport, R. Shostak, M. Pease, “The Byzantine Generals Problem,” </a:t>
            </a:r>
            <a:r>
              <a:rPr lang="en-US" altLang="zh-CN" sz="1400" i="1">
                <a:latin typeface="Tahoma" panose="020B0604030504040204" pitchFamily="34" charset="0"/>
              </a:rPr>
              <a:t>ACM Transactions on Programming   </a:t>
            </a:r>
          </a:p>
          <a:p>
            <a:pPr eaLnBrk="1" hangingPunct="1">
              <a:lnSpc>
                <a:spcPct val="100000"/>
              </a:lnSpc>
              <a:spcBef>
                <a:spcPct val="0"/>
              </a:spcBef>
              <a:buFont typeface="Arial" panose="020B0604020202020204" pitchFamily="34" charset="0"/>
              <a:buNone/>
            </a:pPr>
            <a:r>
              <a:rPr lang="en-US" altLang="zh-CN" sz="1400" i="1">
                <a:latin typeface="Tahoma" panose="020B0604030504040204" pitchFamily="34" charset="0"/>
              </a:rPr>
              <a:t>     Languages and Systems</a:t>
            </a:r>
            <a:r>
              <a:rPr lang="en-US" altLang="zh-CN" sz="1400">
                <a:latin typeface="Tahoma" panose="020B0604030504040204" pitchFamily="34" charset="0"/>
              </a:rPr>
              <a:t>. vol 4, no. 3, pp. 382–401, 1982. </a:t>
            </a:r>
            <a:endParaRPr lang="zh-CN" altLang="en-US" sz="1400">
              <a:latin typeface="Tahoma" panose="020B0604030504040204" pitchFamily="34" charset="0"/>
            </a:endParaRPr>
          </a:p>
        </p:txBody>
      </p:sp>
    </p:spTree>
  </p:cSld>
  <p:clrMapOvr>
    <a:masterClrMapping/>
  </p:clrMapOvr>
  <p:transition spd="med">
    <p:pull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8">
            <a:extLst>
              <a:ext uri="{FF2B5EF4-FFF2-40B4-BE49-F238E27FC236}">
                <a16:creationId xmlns:a16="http://schemas.microsoft.com/office/drawing/2014/main" id="{3408E686-90AC-6D47-B967-3A5A211D1751}"/>
              </a:ext>
            </a:extLst>
          </p:cNvPr>
          <p:cNvSpPr>
            <a:spLocks noGrp="1" noChangeArrowheads="1"/>
          </p:cNvSpPr>
          <p:nvPr>
            <p:ph type="title"/>
          </p:nvPr>
        </p:nvSpPr>
        <p:spPr/>
        <p:txBody>
          <a:bodyPr/>
          <a:lstStyle/>
          <a:p>
            <a:pPr eaLnBrk="1" hangingPunct="1"/>
            <a:r>
              <a:rPr lang="zh-CN" altLang="en-US" sz="4800" dirty="0">
                <a:solidFill>
                  <a:srgbClr val="4C27FF"/>
                </a:solidFill>
              </a:rPr>
              <a:t>拜占庭错误的分类</a:t>
            </a:r>
            <a:endParaRPr lang="en-US" altLang="ko-KR" sz="4800" dirty="0">
              <a:solidFill>
                <a:srgbClr val="4C27FF"/>
              </a:solidFill>
            </a:endParaRPr>
          </a:p>
        </p:txBody>
      </p:sp>
      <p:sp>
        <p:nvSpPr>
          <p:cNvPr id="15362" name="Rectangle 9">
            <a:extLst>
              <a:ext uri="{FF2B5EF4-FFF2-40B4-BE49-F238E27FC236}">
                <a16:creationId xmlns:a16="http://schemas.microsoft.com/office/drawing/2014/main" id="{88D0999E-04A9-494C-B39D-587E0F542F97}"/>
              </a:ext>
            </a:extLst>
          </p:cNvPr>
          <p:cNvSpPr>
            <a:spLocks noGrp="1" noChangeArrowheads="1"/>
          </p:cNvSpPr>
          <p:nvPr>
            <p:ph idx="1"/>
          </p:nvPr>
        </p:nvSpPr>
        <p:spPr>
          <a:xfrm>
            <a:off x="100361" y="1166018"/>
            <a:ext cx="8898673" cy="5535865"/>
          </a:xfrm>
        </p:spPr>
        <p:txBody>
          <a:bodyPr/>
          <a:lstStyle/>
          <a:p>
            <a:pPr eaLnBrk="1" hangingPunct="1"/>
            <a:r>
              <a:rPr lang="zh-CN" altLang="en-US" sz="2800" dirty="0"/>
              <a:t>拜占庭错误是发生在分布式系统中的不正确操作，可以分为以下类别</a:t>
            </a:r>
            <a:endParaRPr lang="en-US" altLang="ko-KR" sz="2800" dirty="0"/>
          </a:p>
          <a:p>
            <a:pPr lvl="1" eaLnBrk="1" hangingPunct="1"/>
            <a:r>
              <a:rPr lang="en-US" altLang="ko-KR" sz="2400" dirty="0"/>
              <a:t>Omission Failure</a:t>
            </a:r>
            <a:r>
              <a:rPr lang="zh-CN" altLang="en-US" sz="2400" dirty="0"/>
              <a:t>：一种不会显示出来的错误，比如没有回复一个请求，或者没有接收到请求</a:t>
            </a:r>
            <a:endParaRPr lang="en-US" altLang="ko-KR" sz="2400" dirty="0"/>
          </a:p>
          <a:p>
            <a:pPr lvl="1" eaLnBrk="1" hangingPunct="1"/>
            <a:r>
              <a:rPr lang="en-US" altLang="ko-KR" sz="2400" dirty="0"/>
              <a:t>Execution Failure or Lying</a:t>
            </a:r>
            <a:r>
              <a:rPr lang="zh-CN" altLang="en-US" sz="2400" dirty="0"/>
              <a:t>：发送错误或者不一致的数据，使得本地状态崩溃，或者对请求做出了不正确的反应</a:t>
            </a:r>
            <a:endParaRPr lang="en-US" altLang="ko-KR" sz="2400" dirty="0"/>
          </a:p>
          <a:p>
            <a:pPr lvl="1" eaLnBrk="1" hangingPunct="1"/>
            <a:r>
              <a:rPr lang="en-US" altLang="ko-KR" sz="2400" dirty="0"/>
              <a:t>Examples</a:t>
            </a:r>
          </a:p>
          <a:p>
            <a:pPr lvl="2" eaLnBrk="1" hangingPunct="1">
              <a:buNone/>
            </a:pPr>
            <a:r>
              <a:rPr lang="en-US" altLang="ko-KR" sz="1600" dirty="0"/>
              <a:t>•</a:t>
            </a:r>
            <a:r>
              <a:rPr lang="zh-CN" altLang="en-US" sz="2000" dirty="0"/>
              <a:t>将错误从一个函数传递至另一个函数，然后再到另一个函数</a:t>
            </a:r>
            <a:endParaRPr lang="en-US" altLang="ko-KR" sz="2000" dirty="0"/>
          </a:p>
          <a:p>
            <a:pPr lvl="2" eaLnBrk="1" hangingPunct="1">
              <a:buNone/>
            </a:pPr>
            <a:r>
              <a:rPr lang="en-US" altLang="ko-KR" sz="2000" dirty="0"/>
              <a:t>• </a:t>
            </a:r>
            <a:r>
              <a:rPr lang="zh-CN" altLang="en-US" sz="2000" dirty="0"/>
              <a:t>如果数据库没有检测到已经发生的错误，造成系统崩溃</a:t>
            </a:r>
            <a:endParaRPr lang="en-US" altLang="zh-CN" sz="2000" dirty="0"/>
          </a:p>
          <a:p>
            <a:pPr lvl="2" eaLnBrk="1" hangingPunct="1">
              <a:buNone/>
            </a:pPr>
            <a:r>
              <a:rPr lang="en-US" altLang="ko-KR" sz="2000" dirty="0"/>
              <a:t>• </a:t>
            </a:r>
            <a:r>
              <a:rPr lang="zh-CN" altLang="en-US" sz="2000" dirty="0"/>
              <a:t>编译器错误</a:t>
            </a:r>
            <a:endParaRPr lang="en-US" altLang="zh-CN" sz="2000" dirty="0"/>
          </a:p>
          <a:p>
            <a:pPr lvl="2" eaLnBrk="1" hangingPunct="1">
              <a:buNone/>
            </a:pPr>
            <a:r>
              <a:rPr lang="en-US" altLang="ko-KR" sz="2000" dirty="0"/>
              <a:t>• </a:t>
            </a:r>
            <a:r>
              <a:rPr lang="zh-CN" altLang="en-US" sz="2000" dirty="0"/>
              <a:t>一个未检测的</a:t>
            </a:r>
            <a:r>
              <a:rPr lang="en-US" altLang="zh-CN" sz="2000" dirty="0"/>
              <a:t>bit</a:t>
            </a:r>
            <a:r>
              <a:rPr lang="zh-CN" altLang="en-US" sz="2000" dirty="0"/>
              <a:t>翻转产生错误的信息</a:t>
            </a:r>
            <a:endParaRPr lang="en-US" altLang="ko-KR" sz="1600" dirty="0"/>
          </a:p>
        </p:txBody>
      </p:sp>
    </p:spTree>
  </p:cSld>
  <p:clrMapOvr>
    <a:masterClrMapping/>
  </p:clrMapOvr>
  <p:transition spd="med">
    <p:pull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8">
            <a:extLst>
              <a:ext uri="{FF2B5EF4-FFF2-40B4-BE49-F238E27FC236}">
                <a16:creationId xmlns:a16="http://schemas.microsoft.com/office/drawing/2014/main" id="{0D2F8807-A8A5-534D-9389-7596042F7DB3}"/>
              </a:ext>
            </a:extLst>
          </p:cNvPr>
          <p:cNvSpPr>
            <a:spLocks noGrp="1" noChangeArrowheads="1"/>
          </p:cNvSpPr>
          <p:nvPr>
            <p:ph type="title"/>
          </p:nvPr>
        </p:nvSpPr>
        <p:spPr/>
        <p:txBody>
          <a:bodyPr/>
          <a:lstStyle/>
          <a:p>
            <a:pPr eaLnBrk="1" hangingPunct="1"/>
            <a:r>
              <a:rPr lang="zh-CN" altLang="en-US" sz="4800" dirty="0">
                <a:solidFill>
                  <a:srgbClr val="4C27FF"/>
                </a:solidFill>
              </a:rPr>
              <a:t>拜占庭将军问题</a:t>
            </a:r>
            <a:endParaRPr lang="en-US" altLang="ko-KR" sz="4800" dirty="0">
              <a:solidFill>
                <a:srgbClr val="4C27FF"/>
              </a:solidFill>
            </a:endParaRPr>
          </a:p>
        </p:txBody>
      </p:sp>
      <p:sp>
        <p:nvSpPr>
          <p:cNvPr id="16386" name="Rectangle 9">
            <a:extLst>
              <a:ext uri="{FF2B5EF4-FFF2-40B4-BE49-F238E27FC236}">
                <a16:creationId xmlns:a16="http://schemas.microsoft.com/office/drawing/2014/main" id="{38E7739A-C277-9343-BC2A-FA7208597CB0}"/>
              </a:ext>
            </a:extLst>
          </p:cNvPr>
          <p:cNvSpPr>
            <a:spLocks noGrp="1" noChangeArrowheads="1"/>
          </p:cNvSpPr>
          <p:nvPr>
            <p:ph idx="1"/>
          </p:nvPr>
        </p:nvSpPr>
        <p:spPr>
          <a:xfrm>
            <a:off x="144966" y="1166018"/>
            <a:ext cx="8854068" cy="5323992"/>
          </a:xfrm>
        </p:spPr>
        <p:txBody>
          <a:bodyPr/>
          <a:lstStyle/>
          <a:p>
            <a:pPr eaLnBrk="1" hangingPunct="1"/>
            <a:r>
              <a:rPr lang="zh-CN" altLang="en-US" sz="2700" dirty="0"/>
              <a:t>拜占庭将军是一个经典的拜占庭错误</a:t>
            </a:r>
            <a:r>
              <a:rPr lang="en-US" altLang="zh-CN" sz="2700" dirty="0"/>
              <a:t>(</a:t>
            </a:r>
            <a:r>
              <a:rPr lang="en-US" altLang="ko-KR" sz="2700" dirty="0"/>
              <a:t>Byzantine Faults</a:t>
            </a:r>
            <a:r>
              <a:rPr lang="en-US" altLang="zh-CN" sz="2700" dirty="0"/>
              <a:t>)</a:t>
            </a:r>
            <a:r>
              <a:rPr lang="zh-CN" altLang="en-US" sz="2700" dirty="0"/>
              <a:t>的示例</a:t>
            </a:r>
            <a:endParaRPr lang="en-US" altLang="ko-KR" sz="2700" dirty="0"/>
          </a:p>
          <a:p>
            <a:pPr eaLnBrk="1" hangingPunct="1"/>
            <a:r>
              <a:rPr lang="zh-CN" altLang="en-US" sz="2700" dirty="0"/>
              <a:t>一定数量的不同军队想要包围敌军城市。各个军队需要一个相同的作战方案才能实现这个目标。军队之间的通讯只能依靠传令兵</a:t>
            </a:r>
            <a:endParaRPr lang="en-US" altLang="ko-KR" sz="2700" dirty="0"/>
          </a:p>
          <a:p>
            <a:pPr lvl="1" eaLnBrk="1" hangingPunct="1"/>
            <a:r>
              <a:rPr lang="zh-CN" altLang="en-US" sz="2300" dirty="0"/>
              <a:t>复杂性：可能存在背叛者传递冲突消息来传播混乱</a:t>
            </a:r>
            <a:endParaRPr lang="en-US" altLang="ko-KR" sz="2300" dirty="0"/>
          </a:p>
          <a:p>
            <a:pPr lvl="1" eaLnBrk="1" hangingPunct="1"/>
            <a:r>
              <a:rPr lang="zh-CN" altLang="en-US" sz="2300" dirty="0"/>
              <a:t>挑战：找到一个能够确保军队达到一个共识，并且在同一时间出击</a:t>
            </a:r>
            <a:r>
              <a:rPr lang="en-US" altLang="ko-KR" sz="2300" dirty="0"/>
              <a:t> </a:t>
            </a:r>
          </a:p>
          <a:p>
            <a:pPr eaLnBrk="1" hangingPunct="1"/>
            <a:r>
              <a:rPr lang="zh-CN" altLang="en-US" sz="2700" dirty="0"/>
              <a:t>现实中的关联</a:t>
            </a:r>
            <a:endParaRPr lang="en-US" altLang="ko-KR" sz="2700" dirty="0"/>
          </a:p>
          <a:p>
            <a:pPr lvl="1" eaLnBrk="1" hangingPunct="1"/>
            <a:r>
              <a:rPr lang="zh-CN" altLang="en-US" sz="2300" dirty="0"/>
              <a:t>将军</a:t>
            </a:r>
            <a:r>
              <a:rPr lang="en-US" altLang="ko-KR" sz="2300" dirty="0"/>
              <a:t>---- </a:t>
            </a:r>
            <a:r>
              <a:rPr lang="zh-CN" altLang="en-US" sz="2300" dirty="0"/>
              <a:t>处理器</a:t>
            </a:r>
            <a:r>
              <a:rPr lang="en-US" altLang="zh-CN" sz="2300" dirty="0"/>
              <a:t>/P2P</a:t>
            </a:r>
            <a:r>
              <a:rPr lang="zh-CN" altLang="en-US" sz="2300" dirty="0"/>
              <a:t>节点</a:t>
            </a:r>
            <a:endParaRPr lang="en-US" altLang="zh-CN" sz="2300" dirty="0"/>
          </a:p>
          <a:p>
            <a:pPr lvl="1" eaLnBrk="1" hangingPunct="1"/>
            <a:r>
              <a:rPr lang="zh-CN" altLang="en-US" sz="2300" dirty="0"/>
              <a:t>背叛者</a:t>
            </a:r>
            <a:r>
              <a:rPr lang="en-US" altLang="ko-KR" sz="2300" dirty="0"/>
              <a:t>---- </a:t>
            </a:r>
            <a:r>
              <a:rPr lang="zh-CN" altLang="en-US" sz="2300" dirty="0"/>
              <a:t>故障节点或者故障的系统组件</a:t>
            </a:r>
            <a:r>
              <a:rPr lang="en-US" altLang="ko-KR" sz="2300" dirty="0"/>
              <a:t> (</a:t>
            </a:r>
            <a:r>
              <a:rPr lang="zh-CN" altLang="en-US" sz="2300" dirty="0"/>
              <a:t>包括软件</a:t>
            </a:r>
            <a:r>
              <a:rPr lang="en-US" altLang="ko-KR" sz="2300" dirty="0"/>
              <a:t>)</a:t>
            </a:r>
          </a:p>
          <a:p>
            <a:pPr lvl="1" eaLnBrk="1" hangingPunct="1"/>
            <a:r>
              <a:rPr lang="zh-CN" altLang="en-US" sz="2300" dirty="0"/>
              <a:t>传令兵</a:t>
            </a:r>
            <a:r>
              <a:rPr lang="en-US" altLang="ko-KR" sz="2300" dirty="0"/>
              <a:t>---- </a:t>
            </a:r>
            <a:r>
              <a:rPr lang="zh-CN" altLang="en-US" sz="2300" dirty="0"/>
              <a:t>处理器之间的交流</a:t>
            </a:r>
            <a:endParaRPr lang="en-US" altLang="ko-KR" sz="2300" dirty="0"/>
          </a:p>
        </p:txBody>
      </p:sp>
    </p:spTree>
  </p:cSld>
  <p:clrMapOvr>
    <a:masterClrMapping/>
  </p:clrMapOvr>
  <p:transition spd="med">
    <p:pull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8">
            <a:extLst>
              <a:ext uri="{FF2B5EF4-FFF2-40B4-BE49-F238E27FC236}">
                <a16:creationId xmlns:a16="http://schemas.microsoft.com/office/drawing/2014/main" id="{D8D6218F-D48B-9D40-86EB-054ECAFE65CC}"/>
              </a:ext>
            </a:extLst>
          </p:cNvPr>
          <p:cNvSpPr>
            <a:spLocks noGrp="1" noChangeArrowheads="1"/>
          </p:cNvSpPr>
          <p:nvPr>
            <p:ph type="title"/>
          </p:nvPr>
        </p:nvSpPr>
        <p:spPr/>
        <p:txBody>
          <a:bodyPr/>
          <a:lstStyle/>
          <a:p>
            <a:pPr eaLnBrk="1" hangingPunct="1"/>
            <a:r>
              <a:rPr lang="zh-CN" altLang="en-US" sz="4800" dirty="0">
                <a:solidFill>
                  <a:srgbClr val="4C27FF"/>
                </a:solidFill>
              </a:rPr>
              <a:t>拜占庭将军问题的定义</a:t>
            </a:r>
            <a:endParaRPr lang="en-US" altLang="ko-KR" sz="4800" dirty="0">
              <a:solidFill>
                <a:srgbClr val="4C27FF"/>
              </a:solidFill>
            </a:endParaRPr>
          </a:p>
        </p:txBody>
      </p:sp>
      <p:sp>
        <p:nvSpPr>
          <p:cNvPr id="17410" name="Rectangle 9">
            <a:extLst>
              <a:ext uri="{FF2B5EF4-FFF2-40B4-BE49-F238E27FC236}">
                <a16:creationId xmlns:a16="http://schemas.microsoft.com/office/drawing/2014/main" id="{0C52D916-DF19-8E45-B9F1-7EDD203C3084}"/>
              </a:ext>
            </a:extLst>
          </p:cNvPr>
          <p:cNvSpPr>
            <a:spLocks noGrp="1" noChangeArrowheads="1"/>
          </p:cNvSpPr>
          <p:nvPr>
            <p:ph idx="1"/>
          </p:nvPr>
        </p:nvSpPr>
        <p:spPr>
          <a:xfrm>
            <a:off x="122663" y="1166019"/>
            <a:ext cx="8809464" cy="4398440"/>
          </a:xfrm>
        </p:spPr>
        <p:txBody>
          <a:bodyPr/>
          <a:lstStyle/>
          <a:p>
            <a:pPr eaLnBrk="1" hangingPunct="1"/>
            <a:r>
              <a:rPr lang="zh-CN" altLang="en-US" sz="3100" dirty="0"/>
              <a:t>每一个军队的分支由其自己的将军直接统领</a:t>
            </a:r>
            <a:endParaRPr lang="en-US" altLang="ko-KR" sz="3100" dirty="0"/>
          </a:p>
          <a:p>
            <a:pPr eaLnBrk="1" hangingPunct="1"/>
            <a:r>
              <a:rPr lang="zh-CN" altLang="en-US" sz="3100" dirty="0"/>
              <a:t>存在</a:t>
            </a:r>
            <a:r>
              <a:rPr lang="en-US" altLang="zh-CN" sz="3100" i="1" dirty="0"/>
              <a:t>N</a:t>
            </a:r>
            <a:r>
              <a:rPr lang="zh-CN" altLang="en-US" sz="3100" dirty="0"/>
              <a:t>个将军，其中部分是背叛者</a:t>
            </a:r>
            <a:endParaRPr lang="en-US" altLang="ko-KR" sz="3100" dirty="0"/>
          </a:p>
          <a:p>
            <a:pPr eaLnBrk="1" hangingPunct="1"/>
            <a:r>
              <a:rPr lang="zh-CN" altLang="en-US" sz="3100" dirty="0"/>
              <a:t>所有的军队驻扎在城市的周围，观察敌军</a:t>
            </a:r>
            <a:endParaRPr lang="en-US" altLang="ko-KR" sz="3100" dirty="0"/>
          </a:p>
          <a:p>
            <a:pPr eaLnBrk="1" hangingPunct="1"/>
            <a:r>
              <a:rPr lang="zh-CN" altLang="en-US" sz="3100" dirty="0"/>
              <a:t>相互之间通过传令兵交流</a:t>
            </a:r>
            <a:endParaRPr lang="en-US" altLang="ko-KR" sz="3100" dirty="0"/>
          </a:p>
          <a:p>
            <a:pPr eaLnBrk="1" hangingPunct="1"/>
            <a:r>
              <a:rPr lang="zh-CN" altLang="en-US" sz="3100" dirty="0"/>
              <a:t>要求</a:t>
            </a:r>
            <a:endParaRPr lang="en-US" altLang="ko-KR" sz="3100" dirty="0"/>
          </a:p>
          <a:p>
            <a:pPr lvl="1" eaLnBrk="1" hangingPunct="1"/>
            <a:r>
              <a:rPr lang="en-US" altLang="ko-KR" sz="2700" dirty="0"/>
              <a:t>G1</a:t>
            </a:r>
            <a:r>
              <a:rPr lang="zh-CN" altLang="en-US" sz="2700" dirty="0"/>
              <a:t>：所有忠诚的将军对相同计划的行动作出决定</a:t>
            </a:r>
            <a:endParaRPr lang="en-US" altLang="ko-KR" sz="2700" dirty="0"/>
          </a:p>
          <a:p>
            <a:pPr lvl="1" eaLnBrk="1" hangingPunct="1"/>
            <a:r>
              <a:rPr lang="en-US" altLang="ko-KR" sz="2700" dirty="0"/>
              <a:t>G2</a:t>
            </a:r>
            <a:r>
              <a:rPr lang="zh-CN" altLang="en-US" sz="2700" dirty="0"/>
              <a:t>：少量的背叛者不能够使得忠诚的将军采取一个错误的计划</a:t>
            </a:r>
            <a:r>
              <a:rPr lang="en-US" altLang="ko-KR" sz="2700" dirty="0"/>
              <a:t> </a:t>
            </a:r>
            <a:endParaRPr lang="en-US" altLang="ko-KR" dirty="0"/>
          </a:p>
        </p:txBody>
      </p:sp>
    </p:spTree>
  </p:cSld>
  <p:clrMapOvr>
    <a:masterClrMapping/>
  </p:clrMapOvr>
  <p:transition spd="med">
    <p:pull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8">
            <a:extLst>
              <a:ext uri="{FF2B5EF4-FFF2-40B4-BE49-F238E27FC236}">
                <a16:creationId xmlns:a16="http://schemas.microsoft.com/office/drawing/2014/main" id="{FB4234B0-CE9F-C944-B9D0-E17F07BEC322}"/>
              </a:ext>
            </a:extLst>
          </p:cNvPr>
          <p:cNvSpPr>
            <a:spLocks noGrp="1" noChangeArrowheads="1"/>
          </p:cNvSpPr>
          <p:nvPr>
            <p:ph type="title"/>
          </p:nvPr>
        </p:nvSpPr>
        <p:spPr/>
        <p:txBody>
          <a:bodyPr/>
          <a:lstStyle/>
          <a:p>
            <a:pPr eaLnBrk="1" hangingPunct="1"/>
            <a:r>
              <a:rPr lang="zh-CN" altLang="en-US" sz="4800" dirty="0">
                <a:solidFill>
                  <a:srgbClr val="4C27FF"/>
                </a:solidFill>
              </a:rPr>
              <a:t>拜占庭容错 </a:t>
            </a:r>
            <a:endParaRPr lang="en-US" altLang="ko-KR" sz="4800" dirty="0">
              <a:solidFill>
                <a:srgbClr val="4C27FF"/>
              </a:solidFill>
            </a:endParaRPr>
          </a:p>
        </p:txBody>
      </p:sp>
      <p:sp>
        <p:nvSpPr>
          <p:cNvPr id="1455113" name="Rectangle 9">
            <a:extLst>
              <a:ext uri="{FF2B5EF4-FFF2-40B4-BE49-F238E27FC236}">
                <a16:creationId xmlns:a16="http://schemas.microsoft.com/office/drawing/2014/main" id="{ED38DEBA-BE09-4154-BEA9-D1AD401C838B}"/>
              </a:ext>
            </a:extLst>
          </p:cNvPr>
          <p:cNvSpPr>
            <a:spLocks noGrp="1" noChangeArrowheads="1"/>
          </p:cNvSpPr>
          <p:nvPr>
            <p:ph idx="1"/>
          </p:nvPr>
        </p:nvSpPr>
        <p:spPr>
          <a:xfrm>
            <a:off x="189571" y="1265666"/>
            <a:ext cx="8831766" cy="4525963"/>
          </a:xfrm>
          <a:noFill/>
          <a:ln>
            <a:noFill/>
          </a:ln>
        </p:spPr>
        <p:txBody>
          <a:bodyPr vert="horz" wrap="square" lIns="91440" tIns="45720" rIns="91440" bIns="45720" numCol="1" anchor="t" anchorCtr="0" compatLnSpc="1">
            <a:prstTxWarp prst="textNoShape">
              <a:avLst/>
            </a:prstTxWarp>
          </a:bodyPr>
          <a:lstStyle/>
          <a:p>
            <a:pPr eaLnBrk="1" hangingPunct="1">
              <a:spcBef>
                <a:spcPts val="168"/>
              </a:spcBef>
            </a:pPr>
            <a:r>
              <a:rPr lang="zh-CN" altLang="en-US" sz="2800" dirty="0"/>
              <a:t>拜占庭容错系统是一个拥有</a:t>
            </a:r>
            <a:r>
              <a:rPr lang="en-US" altLang="zh-CN" sz="2800" i="1" dirty="0"/>
              <a:t>n</a:t>
            </a:r>
            <a:r>
              <a:rPr lang="zh-CN" altLang="en-US" sz="2800" dirty="0"/>
              <a:t>台节点的系统，整个系统对于每一个请求，满足以下条件</a:t>
            </a:r>
            <a:endParaRPr lang="en-US" altLang="zh-CN" sz="2800" dirty="0"/>
          </a:p>
          <a:p>
            <a:pPr lvl="1" eaLnBrk="1" hangingPunct="1">
              <a:spcBef>
                <a:spcPts val="168"/>
              </a:spcBef>
            </a:pPr>
            <a:r>
              <a:rPr lang="zh-CN" altLang="en-US" sz="2400" dirty="0"/>
              <a:t>所有非拜占庭节点使用相同的输入信息，产生同样的结果</a:t>
            </a:r>
            <a:endParaRPr lang="en-US" altLang="zh-CN" sz="2400" dirty="0"/>
          </a:p>
          <a:p>
            <a:pPr lvl="1" eaLnBrk="1" hangingPunct="1">
              <a:spcBef>
                <a:spcPts val="168"/>
              </a:spcBef>
            </a:pPr>
            <a:r>
              <a:rPr lang="zh-CN" altLang="en-US" sz="2400" dirty="0"/>
              <a:t>如果输入的信息正确，那么所有非拜占庭节点必须接收这个信息，并计算相应的结果</a:t>
            </a:r>
            <a:endParaRPr lang="en-US" altLang="zh-CN" sz="2400" dirty="0"/>
          </a:p>
          <a:p>
            <a:pPr eaLnBrk="1" hangingPunct="1">
              <a:spcBef>
                <a:spcPts val="168"/>
              </a:spcBef>
            </a:pPr>
            <a:r>
              <a:rPr lang="en-US" altLang="zh-CN" sz="2800" dirty="0" err="1"/>
              <a:t>Lamport</a:t>
            </a:r>
            <a:r>
              <a:rPr lang="en-US" altLang="zh-CN" sz="2800" dirty="0"/>
              <a:t> </a:t>
            </a:r>
            <a:r>
              <a:rPr lang="zh-CN" altLang="en-US" sz="2800" dirty="0"/>
              <a:t>研究表明，当 </a:t>
            </a:r>
            <a:r>
              <a:rPr lang="en-US" altLang="zh-CN" sz="2800" i="1" dirty="0"/>
              <a:t>n</a:t>
            </a:r>
            <a:r>
              <a:rPr lang="en-US" altLang="zh-CN" sz="2800" dirty="0"/>
              <a:t> &gt; 3</a:t>
            </a:r>
            <a:r>
              <a:rPr lang="en-US" altLang="zh-CN" sz="2800" i="1" dirty="0"/>
              <a:t>m</a:t>
            </a:r>
            <a:r>
              <a:rPr lang="en-US" altLang="zh-CN" sz="2800" dirty="0"/>
              <a:t> </a:t>
            </a:r>
            <a:r>
              <a:rPr lang="zh-CN" altLang="en-US" sz="2800" dirty="0"/>
              <a:t>时，即恶意节点的个数 </a:t>
            </a:r>
            <a:r>
              <a:rPr lang="en-US" altLang="zh-CN" sz="2800" i="1" dirty="0"/>
              <a:t>m</a:t>
            </a:r>
            <a:r>
              <a:rPr lang="en-US" altLang="zh-CN" sz="2800" dirty="0"/>
              <a:t> </a:t>
            </a:r>
            <a:r>
              <a:rPr lang="zh-CN" altLang="en-US" sz="2800" dirty="0"/>
              <a:t>小于节点总数 </a:t>
            </a:r>
            <a:r>
              <a:rPr lang="en-US" altLang="zh-CN" sz="2800" i="1" dirty="0"/>
              <a:t>n</a:t>
            </a:r>
            <a:r>
              <a:rPr lang="en-US" altLang="zh-CN" sz="2800" dirty="0"/>
              <a:t> </a:t>
            </a:r>
            <a:r>
              <a:rPr lang="zh-CN" altLang="en-US" sz="2800" dirty="0"/>
              <a:t>的 </a:t>
            </a:r>
            <a:r>
              <a:rPr lang="en-US" altLang="zh-CN" sz="2800" dirty="0"/>
              <a:t>1/3 </a:t>
            </a:r>
            <a:r>
              <a:rPr lang="zh-CN" altLang="en-US" sz="2800" dirty="0"/>
              <a:t>时，通过口头同步通信（假设通信是可靠的），可以构造同时满足“一致性”和“正确性”的解决方法，即将军们可以达成一致的命令</a:t>
            </a:r>
            <a:endParaRPr lang="en-US" altLang="zh-CN" sz="2800" dirty="0"/>
          </a:p>
        </p:txBody>
      </p:sp>
    </p:spTree>
    <p:extLst>
      <p:ext uri="{BB962C8B-B14F-4D97-AF65-F5344CB8AC3E}">
        <p14:creationId xmlns:p14="http://schemas.microsoft.com/office/powerpoint/2010/main" val="1798346590"/>
      </p:ext>
    </p:extLst>
  </p:cSld>
  <p:clrMapOvr>
    <a:masterClrMapping/>
  </p:clrMapOvr>
  <p:transition spd="med">
    <p:pull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6C9B14B2-DFF7-934A-856D-7E098920B369}"/>
              </a:ext>
            </a:extLst>
          </p:cNvPr>
          <p:cNvSpPr>
            <a:spLocks noGrp="1" noChangeArrowheads="1"/>
          </p:cNvSpPr>
          <p:nvPr>
            <p:ph type="title"/>
          </p:nvPr>
        </p:nvSpPr>
        <p:spPr>
          <a:xfrm>
            <a:off x="-1" y="1"/>
            <a:ext cx="9143999" cy="1052736"/>
          </a:xfrm>
          <a:noFill/>
          <a:ln>
            <a:noFill/>
          </a:ln>
        </p:spPr>
        <p:txBody>
          <a:bodyPr vert="horz" wrap="square" lIns="91440" tIns="45720" rIns="91440" bIns="45720" numCol="1" anchor="ctr" anchorCtr="0" compatLnSpc="1">
            <a:prstTxWarp prst="textNoShape">
              <a:avLst/>
            </a:prstTxWarp>
          </a:bodyPr>
          <a:lstStyle/>
          <a:p>
            <a:pPr eaLnBrk="1" hangingPunct="1"/>
            <a:r>
              <a:rPr lang="zh-CN" altLang="en-US" sz="4800" dirty="0">
                <a:solidFill>
                  <a:srgbClr val="4C27FF"/>
                </a:solidFill>
              </a:rPr>
              <a:t>实用拜占庭容错算法（</a:t>
            </a:r>
            <a:r>
              <a:rPr lang="en-US" altLang="zh-CN" sz="4800" dirty="0">
                <a:solidFill>
                  <a:srgbClr val="4C27FF"/>
                </a:solidFill>
              </a:rPr>
              <a:t>PBFT</a:t>
            </a:r>
            <a:r>
              <a:rPr lang="zh-CN" altLang="en-US" sz="4800" dirty="0">
                <a:solidFill>
                  <a:srgbClr val="4C27FF"/>
                </a:solidFill>
              </a:rPr>
              <a:t>）</a:t>
            </a:r>
          </a:p>
        </p:txBody>
      </p:sp>
      <p:sp>
        <p:nvSpPr>
          <p:cNvPr id="3" name="内容占位符 2">
            <a:extLst>
              <a:ext uri="{FF2B5EF4-FFF2-40B4-BE49-F238E27FC236}">
                <a16:creationId xmlns:a16="http://schemas.microsoft.com/office/drawing/2014/main" id="{C9036D6E-9AEE-449C-9037-3B6B9B6A61F0}"/>
              </a:ext>
            </a:extLst>
          </p:cNvPr>
          <p:cNvSpPr>
            <a:spLocks noGrp="1"/>
          </p:cNvSpPr>
          <p:nvPr>
            <p:ph idx="1"/>
          </p:nvPr>
        </p:nvSpPr>
        <p:spPr>
          <a:xfrm>
            <a:off x="-17926" y="1052736"/>
            <a:ext cx="9161925" cy="4478269"/>
          </a:xfrm>
          <a:noFill/>
          <a:ln>
            <a:noFill/>
          </a:ln>
        </p:spPr>
        <p:txBody>
          <a:bodyPr vert="horz" wrap="square" lIns="91440" tIns="45720" rIns="91440" bIns="45720" numCol="1" anchor="t" anchorCtr="0" compatLnSpc="1">
            <a:prstTxWarp prst="textNoShape">
              <a:avLst/>
            </a:prstTxWarp>
          </a:bodyPr>
          <a:lstStyle/>
          <a:p>
            <a:pPr eaLnBrk="1" hangingPunct="1">
              <a:spcBef>
                <a:spcPts val="168"/>
              </a:spcBef>
            </a:pPr>
            <a:r>
              <a:rPr lang="zh-CN" altLang="en-US" sz="3200" dirty="0"/>
              <a:t>算法目标</a:t>
            </a:r>
            <a:endParaRPr lang="en-US" altLang="zh-CN" sz="3200" dirty="0"/>
          </a:p>
          <a:p>
            <a:pPr lvl="1" eaLnBrk="1" hangingPunct="1">
              <a:spcBef>
                <a:spcPts val="168"/>
              </a:spcBef>
            </a:pPr>
            <a:r>
              <a:rPr lang="zh-CN" altLang="en-US" sz="2800" dirty="0"/>
              <a:t>解决了原始拜占庭容错算法效率不高的问题，将算法复杂度由指数级降低到多项式级，使其实际系统应用中变得可行</a:t>
            </a:r>
            <a:endParaRPr lang="en-US" altLang="zh-CN" sz="2800" dirty="0"/>
          </a:p>
          <a:p>
            <a:pPr lvl="1" eaLnBrk="1" hangingPunct="1">
              <a:spcBef>
                <a:spcPts val="168"/>
              </a:spcBef>
            </a:pPr>
            <a:r>
              <a:rPr lang="en-US" altLang="zh-CN" sz="2800" dirty="0"/>
              <a:t>PBFT</a:t>
            </a:r>
            <a:r>
              <a:rPr lang="zh-CN" altLang="en-US" sz="2800" dirty="0"/>
              <a:t>算法可以在失效节点不超过总数</a:t>
            </a:r>
            <a:r>
              <a:rPr lang="en-US" altLang="zh-CN" sz="2800" dirty="0"/>
              <a:t>1/3</a:t>
            </a:r>
            <a:r>
              <a:rPr lang="zh-CN" altLang="en-US" sz="2800" dirty="0"/>
              <a:t>的情况下同时保证</a:t>
            </a:r>
            <a:r>
              <a:rPr lang="en-US" altLang="zh-CN" sz="2800" dirty="0"/>
              <a:t>Safety</a:t>
            </a:r>
            <a:r>
              <a:rPr lang="zh-CN" altLang="en-US" sz="2800" dirty="0"/>
              <a:t>和</a:t>
            </a:r>
            <a:r>
              <a:rPr lang="en-US" altLang="zh-CN" sz="2800" dirty="0"/>
              <a:t>Liveness</a:t>
            </a:r>
          </a:p>
          <a:p>
            <a:pPr lvl="1" eaLnBrk="1" hangingPunct="1">
              <a:spcBef>
                <a:spcPts val="168"/>
              </a:spcBef>
            </a:pPr>
            <a:r>
              <a:rPr lang="zh-CN" altLang="en-US" sz="2800" dirty="0"/>
              <a:t>采用密码学相关技术</a:t>
            </a:r>
            <a:r>
              <a:rPr lang="en-US" altLang="zh-CN" sz="2800" dirty="0"/>
              <a:t>(RSA </a:t>
            </a:r>
            <a:r>
              <a:rPr lang="zh-CN" altLang="en-US" sz="2800" dirty="0"/>
              <a:t>签名算法、消息验证编码和摘要</a:t>
            </a:r>
            <a:r>
              <a:rPr lang="en-US" altLang="zh-CN" sz="2800" dirty="0"/>
              <a:t>)</a:t>
            </a:r>
            <a:r>
              <a:rPr lang="zh-CN" altLang="en-US" sz="2800" dirty="0"/>
              <a:t>确保消息传递过程无法被篡改和破坏</a:t>
            </a:r>
          </a:p>
        </p:txBody>
      </p:sp>
      <p:sp>
        <p:nvSpPr>
          <p:cNvPr id="4" name="矩形 3">
            <a:extLst>
              <a:ext uri="{FF2B5EF4-FFF2-40B4-BE49-F238E27FC236}">
                <a16:creationId xmlns:a16="http://schemas.microsoft.com/office/drawing/2014/main" id="{A96D3816-FE0F-C64A-852C-FDE11BC05E6E}"/>
              </a:ext>
            </a:extLst>
          </p:cNvPr>
          <p:cNvSpPr>
            <a:spLocks noChangeArrowheads="1"/>
          </p:cNvSpPr>
          <p:nvPr/>
        </p:nvSpPr>
        <p:spPr bwMode="auto">
          <a:xfrm>
            <a:off x="120650" y="6279916"/>
            <a:ext cx="890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400" dirty="0">
                <a:latin typeface="Tahoma" panose="020B0604030504040204" pitchFamily="34" charset="0"/>
              </a:rPr>
              <a:t>[1] M. Castro and B. </a:t>
            </a:r>
            <a:r>
              <a:rPr lang="en-US" altLang="zh-CN" sz="1400" dirty="0" err="1">
                <a:latin typeface="Tahoma" panose="020B0604030504040204" pitchFamily="34" charset="0"/>
              </a:rPr>
              <a:t>Liskov</a:t>
            </a:r>
            <a:r>
              <a:rPr lang="en-US" altLang="zh-CN" sz="1400" dirty="0">
                <a:latin typeface="Tahoma" panose="020B0604030504040204" pitchFamily="34" charset="0"/>
              </a:rPr>
              <a:t>, “Practical Byzantine fault tolerance,” in </a:t>
            </a:r>
            <a:r>
              <a:rPr lang="en-US" altLang="zh-CN" sz="1400" i="1" dirty="0">
                <a:latin typeface="Tahoma" panose="020B0604030504040204" pitchFamily="34" charset="0"/>
              </a:rPr>
              <a:t>Proceedings of 13th USENIX Symposium on Operating Systems Design and Implementation. </a:t>
            </a:r>
            <a:r>
              <a:rPr lang="en-US" altLang="zh-CN" sz="1400" dirty="0">
                <a:latin typeface="Tahoma" panose="020B0604030504040204" pitchFamily="34" charset="0"/>
              </a:rPr>
              <a:t>USENIX Association, 1999, pp. 173-186.</a:t>
            </a:r>
            <a:endParaRPr lang="zh-CN" altLang="en-US" sz="1400" dirty="0">
              <a:latin typeface="Tahoma" panose="020B0604030504040204" pitchFamily="34" charset="0"/>
            </a:endParaRPr>
          </a:p>
        </p:txBody>
      </p:sp>
    </p:spTree>
    <p:extLst>
      <p:ext uri="{BB962C8B-B14F-4D97-AF65-F5344CB8AC3E}">
        <p14:creationId xmlns:p14="http://schemas.microsoft.com/office/powerpoint/2010/main" val="1181344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6" descr="âPBFTâçå¾çæç´¢ç»æ">
            <a:extLst>
              <a:ext uri="{FF2B5EF4-FFF2-40B4-BE49-F238E27FC236}">
                <a16:creationId xmlns:a16="http://schemas.microsoft.com/office/drawing/2014/main" id="{3743897C-D8C1-9A42-98A5-159625857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03" y="1293077"/>
            <a:ext cx="8890580" cy="39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
            <a:extLst>
              <a:ext uri="{FF2B5EF4-FFF2-40B4-BE49-F238E27FC236}">
                <a16:creationId xmlns:a16="http://schemas.microsoft.com/office/drawing/2014/main" id="{74B9D7FC-3D69-0546-86BE-A0436208FBA6}"/>
              </a:ext>
            </a:extLst>
          </p:cNvPr>
          <p:cNvSpPr>
            <a:spLocks noGrp="1" noChangeArrowheads="1"/>
          </p:cNvSpPr>
          <p:nvPr>
            <p:ph type="title"/>
          </p:nvPr>
        </p:nvSpPr>
        <p:spPr>
          <a:xfrm>
            <a:off x="0" y="-27384"/>
            <a:ext cx="9144000" cy="1143000"/>
          </a:xfrm>
        </p:spPr>
        <p:txBody>
          <a:bodyPr/>
          <a:lstStyle/>
          <a:p>
            <a:pPr eaLnBrk="1" hangingPunct="1"/>
            <a:r>
              <a:rPr lang="en" altLang="zh-CN" sz="4800" dirty="0">
                <a:solidFill>
                  <a:srgbClr val="4C27FF"/>
                </a:solidFill>
              </a:rPr>
              <a:t>PBFT </a:t>
            </a:r>
            <a:r>
              <a:rPr lang="zh-CN" altLang="en-US" sz="4800" dirty="0">
                <a:solidFill>
                  <a:srgbClr val="4C27FF"/>
                </a:solidFill>
              </a:rPr>
              <a:t>算法流程</a:t>
            </a:r>
            <a:endParaRPr lang="en-US" altLang="ko-KR" sz="4800" dirty="0">
              <a:solidFill>
                <a:srgbClr val="4C27FF"/>
              </a:solidFill>
            </a:endParaRPr>
          </a:p>
        </p:txBody>
      </p:sp>
    </p:spTree>
  </p:cSld>
  <p:clrMapOvr>
    <a:masterClrMapping/>
  </p:clrMapOvr>
  <p:transition spd="med">
    <p:pull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860CFD56-C7C9-5A4C-81FB-08C398542C65}"/>
              </a:ext>
            </a:extLst>
          </p:cNvPr>
          <p:cNvSpPr>
            <a:spLocks noGrp="1" noChangeArrowheads="1"/>
          </p:cNvSpPr>
          <p:nvPr>
            <p:ph type="title"/>
          </p:nvPr>
        </p:nvSpPr>
        <p:spPr>
          <a:noFill/>
          <a:ln>
            <a:noFill/>
          </a:ln>
        </p:spPr>
        <p:txBody>
          <a:bodyPr vert="horz" wrap="square" lIns="91440" tIns="45720" rIns="91440" bIns="45720" numCol="1" anchor="ctr" anchorCtr="0" compatLnSpc="1">
            <a:prstTxWarp prst="textNoShape">
              <a:avLst/>
            </a:prstTxWarp>
          </a:bodyPr>
          <a:lstStyle/>
          <a:p>
            <a:pPr eaLnBrk="1" hangingPunct="1"/>
            <a:r>
              <a:rPr lang="en-US" altLang="zh-CN" sz="4800" dirty="0">
                <a:solidFill>
                  <a:srgbClr val="4C27FF"/>
                </a:solidFill>
              </a:rPr>
              <a:t>PBFT</a:t>
            </a:r>
            <a:r>
              <a:rPr lang="zh-CN" altLang="en-US" sz="4800" dirty="0">
                <a:solidFill>
                  <a:srgbClr val="4C27FF"/>
                </a:solidFill>
              </a:rPr>
              <a:t>优缺点 </a:t>
            </a:r>
          </a:p>
        </p:txBody>
      </p:sp>
      <p:sp>
        <p:nvSpPr>
          <p:cNvPr id="3" name="内容占位符 2">
            <a:extLst>
              <a:ext uri="{FF2B5EF4-FFF2-40B4-BE49-F238E27FC236}">
                <a16:creationId xmlns:a16="http://schemas.microsoft.com/office/drawing/2014/main" id="{E74B4FA1-20A7-4CEA-8483-B4750C907427}"/>
              </a:ext>
            </a:extLst>
          </p:cNvPr>
          <p:cNvSpPr>
            <a:spLocks noGrp="1"/>
          </p:cNvSpPr>
          <p:nvPr>
            <p:ph idx="1"/>
          </p:nvPr>
        </p:nvSpPr>
        <p:spPr>
          <a:xfrm>
            <a:off x="156117" y="1166018"/>
            <a:ext cx="8865220" cy="4525963"/>
          </a:xfrm>
          <a:noFill/>
          <a:ln>
            <a:noFill/>
          </a:ln>
        </p:spPr>
        <p:txBody>
          <a:bodyPr vert="horz" wrap="square" lIns="91440" tIns="45720" rIns="91440" bIns="45720" numCol="1" anchor="t" anchorCtr="0" compatLnSpc="1">
            <a:prstTxWarp prst="textNoShape">
              <a:avLst/>
            </a:prstTxWarp>
          </a:bodyPr>
          <a:lstStyle/>
          <a:p>
            <a:pPr eaLnBrk="1" hangingPunct="1">
              <a:spcBef>
                <a:spcPts val="0"/>
              </a:spcBef>
              <a:spcAft>
                <a:spcPts val="600"/>
              </a:spcAft>
            </a:pPr>
            <a:r>
              <a:rPr lang="en-US" altLang="zh-CN" sz="2800" dirty="0"/>
              <a:t>PBFT</a:t>
            </a:r>
            <a:r>
              <a:rPr lang="zh-CN" altLang="en-US" sz="2800" dirty="0"/>
              <a:t>算法的优点</a:t>
            </a:r>
            <a:endParaRPr lang="en-US" altLang="zh-CN" sz="2800" dirty="0"/>
          </a:p>
          <a:p>
            <a:pPr lvl="1" eaLnBrk="1" hangingPunct="1">
              <a:spcBef>
                <a:spcPts val="0"/>
              </a:spcBef>
              <a:spcAft>
                <a:spcPts val="600"/>
              </a:spcAft>
            </a:pPr>
            <a:r>
              <a:rPr lang="en-US" altLang="zh-CN" sz="2400" dirty="0"/>
              <a:t>PBFT</a:t>
            </a:r>
            <a:r>
              <a:rPr lang="zh-CN" altLang="en-US" sz="2400" dirty="0"/>
              <a:t>算法具有高交易通量和吞吐量，高可用性，易于理解</a:t>
            </a:r>
            <a:endParaRPr lang="en-US" altLang="zh-CN" sz="2400" dirty="0"/>
          </a:p>
          <a:p>
            <a:pPr eaLnBrk="1" hangingPunct="1">
              <a:spcBef>
                <a:spcPts val="0"/>
              </a:spcBef>
              <a:spcAft>
                <a:spcPts val="600"/>
              </a:spcAft>
            </a:pPr>
            <a:r>
              <a:rPr lang="en-US" altLang="zh-CN" sz="2800" dirty="0"/>
              <a:t>PBFT</a:t>
            </a:r>
            <a:r>
              <a:rPr lang="zh-CN" altLang="en-US" sz="2800" dirty="0"/>
              <a:t>算法的缺点</a:t>
            </a:r>
            <a:endParaRPr lang="en-US" altLang="zh-CN" sz="2800" dirty="0"/>
          </a:p>
          <a:p>
            <a:pPr lvl="1" eaLnBrk="1" hangingPunct="1">
              <a:spcBef>
                <a:spcPts val="0"/>
              </a:spcBef>
              <a:spcAft>
                <a:spcPts val="600"/>
              </a:spcAft>
            </a:pPr>
            <a:r>
              <a:rPr lang="zh-CN" altLang="en-US" sz="2400" dirty="0"/>
              <a:t>计算效率依赖于参与协议的节点数量，由于每个副本节点都需要和其它节点进行</a:t>
            </a:r>
            <a:r>
              <a:rPr lang="en-US" altLang="zh-CN" sz="2400" dirty="0"/>
              <a:t>P2P</a:t>
            </a:r>
            <a:r>
              <a:rPr lang="zh-CN" altLang="en-US" sz="2400" dirty="0"/>
              <a:t>的共识同步，因此随着节点的增多，性能会下降的很快，扩展性差</a:t>
            </a:r>
            <a:endParaRPr lang="en-US" altLang="zh-CN" sz="2400" dirty="0"/>
          </a:p>
          <a:p>
            <a:pPr lvl="1" eaLnBrk="1" hangingPunct="1">
              <a:spcBef>
                <a:spcPts val="0"/>
              </a:spcBef>
              <a:spcAft>
                <a:spcPts val="600"/>
              </a:spcAft>
            </a:pPr>
            <a:r>
              <a:rPr lang="zh-CN" altLang="en-US" sz="2400" dirty="0"/>
              <a:t>系统节点是固定的，无法应对公有链的开放环境，只适用于联盟链或私有链环境</a:t>
            </a:r>
            <a:endParaRPr lang="en-US" altLang="zh-CN" sz="2400" dirty="0"/>
          </a:p>
          <a:p>
            <a:pPr lvl="1" eaLnBrk="1" hangingPunct="1">
              <a:spcBef>
                <a:spcPts val="0"/>
              </a:spcBef>
              <a:spcAft>
                <a:spcPts val="600"/>
              </a:spcAft>
            </a:pPr>
            <a:r>
              <a:rPr lang="en-US" altLang="zh-CN" sz="2400" dirty="0"/>
              <a:t>PBFT</a:t>
            </a:r>
            <a:r>
              <a:rPr lang="zh-CN" altLang="en-US" sz="2400" dirty="0"/>
              <a:t>算法要求总节点数</a:t>
            </a:r>
            <a:r>
              <a:rPr lang="en-US" altLang="zh-CN" sz="2400" i="1" dirty="0"/>
              <a:t>n</a:t>
            </a:r>
            <a:r>
              <a:rPr lang="en-US" altLang="zh-CN" sz="2400" dirty="0"/>
              <a:t>&gt;=3</a:t>
            </a:r>
            <a:r>
              <a:rPr lang="en-US" altLang="zh-CN" sz="2400" i="1" dirty="0"/>
              <a:t>f</a:t>
            </a:r>
            <a:r>
              <a:rPr lang="en-US" altLang="zh-CN" sz="2400" dirty="0"/>
              <a:t>+1(</a:t>
            </a:r>
            <a:r>
              <a:rPr lang="zh-CN" altLang="en-US" sz="2400" dirty="0"/>
              <a:t>其中，</a:t>
            </a:r>
            <a:r>
              <a:rPr lang="en-US" altLang="zh-CN" sz="2400" i="1" dirty="0"/>
              <a:t>f</a:t>
            </a:r>
            <a:r>
              <a:rPr lang="zh-CN" altLang="en-US" sz="2400" dirty="0"/>
              <a:t>代表作恶节点数</a:t>
            </a:r>
            <a:r>
              <a:rPr lang="en-US" altLang="zh-CN" sz="2400" dirty="0"/>
              <a:t>)</a:t>
            </a:r>
            <a:r>
              <a:rPr lang="zh-CN" altLang="en-US" sz="2400" dirty="0"/>
              <a:t>。系统的失效节点数量不得超过全网节点的</a:t>
            </a:r>
            <a:r>
              <a:rPr lang="en-US" altLang="zh-CN" sz="2400" dirty="0"/>
              <a:t>1/3</a:t>
            </a:r>
            <a:r>
              <a:rPr lang="zh-CN" altLang="en-US" sz="2400" dirty="0"/>
              <a:t>，容错率相对较低</a:t>
            </a:r>
          </a:p>
        </p:txBody>
      </p:sp>
    </p:spTree>
    <p:extLst>
      <p:ext uri="{BB962C8B-B14F-4D97-AF65-F5344CB8AC3E}">
        <p14:creationId xmlns:p14="http://schemas.microsoft.com/office/powerpoint/2010/main" val="4205779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F9AF9E37-F843-864E-B8A8-85CA0E32B514}"/>
              </a:ext>
            </a:extLst>
          </p:cNvPr>
          <p:cNvSpPr>
            <a:spLocks noGrp="1" noChangeArrowheads="1"/>
          </p:cNvSpPr>
          <p:nvPr>
            <p:ph type="title"/>
          </p:nvPr>
        </p:nvSpPr>
        <p:spPr>
          <a:xfrm>
            <a:off x="0" y="0"/>
            <a:ext cx="9140884" cy="1052736"/>
          </a:xfrm>
          <a:noFill/>
          <a:ln>
            <a:noFill/>
          </a:ln>
        </p:spPr>
        <p:txBody>
          <a:bodyPr vert="horz" wrap="square" lIns="91440" tIns="45720" rIns="91440" bIns="45720" numCol="1" anchor="ctr" anchorCtr="0" compatLnSpc="1">
            <a:prstTxWarp prst="textNoShape">
              <a:avLst/>
            </a:prstTxWarp>
          </a:bodyPr>
          <a:lstStyle/>
          <a:p>
            <a:pPr eaLnBrk="1" hangingPunct="1"/>
            <a:r>
              <a:rPr lang="zh-CN" altLang="en-US" sz="4800" dirty="0">
                <a:solidFill>
                  <a:srgbClr val="4C27FF"/>
                </a:solidFill>
              </a:rPr>
              <a:t>实际系统应用</a:t>
            </a:r>
          </a:p>
        </p:txBody>
      </p:sp>
      <p:sp>
        <p:nvSpPr>
          <p:cNvPr id="19459" name="内容占位符 2">
            <a:extLst>
              <a:ext uri="{FF2B5EF4-FFF2-40B4-BE49-F238E27FC236}">
                <a16:creationId xmlns:a16="http://schemas.microsoft.com/office/drawing/2014/main" id="{625F4EEE-705B-4219-B7AE-B4267434C08F}"/>
              </a:ext>
            </a:extLst>
          </p:cNvPr>
          <p:cNvSpPr>
            <a:spLocks noGrp="1" noChangeArrowheads="1"/>
          </p:cNvSpPr>
          <p:nvPr>
            <p:ph idx="1"/>
          </p:nvPr>
        </p:nvSpPr>
        <p:spPr>
          <a:xfrm>
            <a:off x="3116" y="1052737"/>
            <a:ext cx="9140883" cy="3809196"/>
          </a:xfrm>
          <a:noFill/>
          <a:ln>
            <a:noFill/>
          </a:ln>
        </p:spPr>
        <p:txBody>
          <a:bodyPr vert="horz" wrap="square" lIns="91440" tIns="45720" rIns="91440" bIns="45720" numCol="1" anchor="t" anchorCtr="0" compatLnSpc="1">
            <a:prstTxWarp prst="textNoShape">
              <a:avLst/>
            </a:prstTxWarp>
          </a:bodyPr>
          <a:lstStyle/>
          <a:p>
            <a:pPr eaLnBrk="1" hangingPunct="1">
              <a:spcBef>
                <a:spcPts val="0"/>
              </a:spcBef>
              <a:spcAft>
                <a:spcPts val="600"/>
              </a:spcAft>
            </a:pPr>
            <a:r>
              <a:rPr lang="en-US" altLang="zh-CN" sz="2800" dirty="0"/>
              <a:t>Facebook</a:t>
            </a:r>
            <a:r>
              <a:rPr lang="zh-CN" altLang="en-US" sz="2800" dirty="0"/>
              <a:t>发起的数字货币项目</a:t>
            </a:r>
            <a:r>
              <a:rPr lang="en-US" altLang="zh-CN" sz="2800" dirty="0"/>
              <a:t>Libra</a:t>
            </a:r>
            <a:r>
              <a:rPr lang="zh-CN" altLang="en-US" sz="2800" dirty="0"/>
              <a:t>区块链</a:t>
            </a:r>
            <a:endParaRPr lang="en-US" altLang="zh-CN" sz="2800" dirty="0"/>
          </a:p>
          <a:p>
            <a:pPr lvl="1" eaLnBrk="1" hangingPunct="1">
              <a:spcBef>
                <a:spcPts val="0"/>
              </a:spcBef>
              <a:spcAft>
                <a:spcPts val="600"/>
              </a:spcAft>
            </a:pPr>
            <a:r>
              <a:rPr lang="en-US" altLang="zh-CN" sz="2400" dirty="0"/>
              <a:t>Libra</a:t>
            </a:r>
            <a:r>
              <a:rPr lang="zh-CN" altLang="en-US" sz="2400" dirty="0"/>
              <a:t>运行在区块链上，该区块链网络使用</a:t>
            </a:r>
            <a:r>
              <a:rPr lang="en-US" altLang="zh-CN" sz="2400" dirty="0"/>
              <a:t>Move</a:t>
            </a:r>
            <a:r>
              <a:rPr lang="zh-CN" altLang="en-US" sz="2400" dirty="0"/>
              <a:t>作为编程语言，以便于灵活的实现自定义交易逻辑和“智能合约”</a:t>
            </a:r>
            <a:endParaRPr lang="en-US" altLang="zh-CN" sz="2400" dirty="0"/>
          </a:p>
          <a:p>
            <a:pPr lvl="1" eaLnBrk="1" hangingPunct="1">
              <a:spcBef>
                <a:spcPts val="0"/>
              </a:spcBef>
              <a:spcAft>
                <a:spcPts val="600"/>
              </a:spcAft>
            </a:pPr>
            <a:r>
              <a:rPr lang="zh-CN" altLang="en-US" sz="2400" dirty="0"/>
              <a:t>使用拜占庭容错（</a:t>
            </a:r>
            <a:r>
              <a:rPr lang="en-US" altLang="zh-CN" sz="2400" dirty="0"/>
              <a:t>BFT</a:t>
            </a:r>
            <a:r>
              <a:rPr lang="zh-CN" altLang="en-US" sz="2400" dirty="0"/>
              <a:t>）共识机制，吞吐量高</a:t>
            </a:r>
            <a:endParaRPr lang="en-US" altLang="zh-CN" sz="2400" dirty="0"/>
          </a:p>
          <a:p>
            <a:pPr lvl="1" eaLnBrk="1" hangingPunct="1">
              <a:spcBef>
                <a:spcPts val="0"/>
              </a:spcBef>
              <a:spcAft>
                <a:spcPts val="600"/>
              </a:spcAft>
            </a:pPr>
            <a:r>
              <a:rPr lang="zh-CN" altLang="en-US" sz="2400" dirty="0"/>
              <a:t>采用和迭代改良已广泛使用的区块链数据结构</a:t>
            </a:r>
            <a:endParaRPr lang="en-US" altLang="zh-CN" sz="2400" dirty="0"/>
          </a:p>
          <a:p>
            <a:pPr eaLnBrk="1" hangingPunct="1">
              <a:spcBef>
                <a:spcPts val="0"/>
              </a:spcBef>
              <a:spcAft>
                <a:spcPts val="600"/>
              </a:spcAft>
            </a:pPr>
            <a:r>
              <a:rPr lang="en-US" altLang="zh-CN" sz="2800" dirty="0" err="1"/>
              <a:t>HyperLedger</a:t>
            </a:r>
            <a:r>
              <a:rPr lang="zh-CN" altLang="en-US" sz="2800" dirty="0"/>
              <a:t>联盟</a:t>
            </a:r>
            <a:r>
              <a:rPr lang="en-US" altLang="zh-CN" sz="2800" dirty="0"/>
              <a:t>Fabric</a:t>
            </a:r>
            <a:r>
              <a:rPr lang="zh-CN" altLang="en-US" sz="2800" dirty="0"/>
              <a:t>超级账本项目</a:t>
            </a:r>
            <a:endParaRPr lang="en-US" altLang="zh-CN" sz="2800" dirty="0"/>
          </a:p>
          <a:p>
            <a:pPr lvl="1" eaLnBrk="1" hangingPunct="1">
              <a:spcBef>
                <a:spcPts val="0"/>
              </a:spcBef>
              <a:spcAft>
                <a:spcPts val="600"/>
              </a:spcAft>
            </a:pPr>
            <a:r>
              <a:rPr lang="zh-CN" altLang="en-US" sz="2400" dirty="0"/>
              <a:t>在</a:t>
            </a:r>
            <a:r>
              <a:rPr lang="en-US" altLang="zh-CN" sz="2400" dirty="0"/>
              <a:t>0.6</a:t>
            </a:r>
            <a:r>
              <a:rPr lang="zh-CN" altLang="en-US" sz="2400" dirty="0"/>
              <a:t>版本，</a:t>
            </a:r>
            <a:r>
              <a:rPr lang="en-US" altLang="zh-CN" sz="2400" dirty="0"/>
              <a:t>Fabric</a:t>
            </a:r>
            <a:r>
              <a:rPr lang="zh-CN" altLang="en-US" sz="2400" dirty="0"/>
              <a:t>支持</a:t>
            </a:r>
            <a:r>
              <a:rPr lang="en-US" altLang="zh-CN" sz="2400" dirty="0"/>
              <a:t>PBFT</a:t>
            </a:r>
            <a:r>
              <a:rPr lang="zh-CN" altLang="en-US" sz="2400" dirty="0"/>
              <a:t>（实用拜占庭容错算法）共识算法，共识模块被设计成可插拔的模块，支持像</a:t>
            </a:r>
            <a:r>
              <a:rPr lang="en-US" altLang="zh-CN" sz="2400" dirty="0"/>
              <a:t>PBFT</a:t>
            </a:r>
            <a:r>
              <a:rPr lang="zh-CN" altLang="en-US" sz="2400" dirty="0"/>
              <a:t>、</a:t>
            </a:r>
            <a:r>
              <a:rPr lang="en-US" altLang="zh-CN" sz="2400" dirty="0"/>
              <a:t>Raft</a:t>
            </a:r>
            <a:r>
              <a:rPr lang="zh-CN" altLang="en-US" sz="2400" dirty="0"/>
              <a:t>等共识算法</a:t>
            </a:r>
          </a:p>
        </p:txBody>
      </p:sp>
    </p:spTree>
    <p:extLst>
      <p:ext uri="{BB962C8B-B14F-4D97-AF65-F5344CB8AC3E}">
        <p14:creationId xmlns:p14="http://schemas.microsoft.com/office/powerpoint/2010/main" val="4013274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E031C9F2-2FEB-D546-AD00-0401E4019410}"/>
              </a:ext>
            </a:extLst>
          </p:cNvPr>
          <p:cNvSpPr>
            <a:spLocks noGrp="1" noChangeArrowheads="1"/>
          </p:cNvSpPr>
          <p:nvPr>
            <p:ph type="title"/>
          </p:nvPr>
        </p:nvSpPr>
        <p:spPr/>
        <p:txBody>
          <a:bodyPr/>
          <a:lstStyle/>
          <a:p>
            <a:pPr eaLnBrk="1" hangingPunct="1"/>
            <a:r>
              <a:rPr lang="zh-CN" altLang="en-US" sz="4800" dirty="0">
                <a:solidFill>
                  <a:srgbClr val="4C27FF"/>
                </a:solidFill>
              </a:rPr>
              <a:t>目录</a:t>
            </a:r>
            <a:endParaRPr lang="en-US" altLang="zh-CN" sz="4800" dirty="0">
              <a:solidFill>
                <a:srgbClr val="4C27FF"/>
              </a:solidFill>
            </a:endParaRPr>
          </a:p>
        </p:txBody>
      </p:sp>
      <p:sp>
        <p:nvSpPr>
          <p:cNvPr id="6146" name="Rectangle 8">
            <a:extLst>
              <a:ext uri="{FF2B5EF4-FFF2-40B4-BE49-F238E27FC236}">
                <a16:creationId xmlns:a16="http://schemas.microsoft.com/office/drawing/2014/main" id="{DA8B9895-560D-1C46-AD33-CDC0434F5A17}"/>
              </a:ext>
            </a:extLst>
          </p:cNvPr>
          <p:cNvSpPr>
            <a:spLocks noGrp="1" noChangeArrowheads="1"/>
          </p:cNvSpPr>
          <p:nvPr>
            <p:ph idx="1"/>
          </p:nvPr>
        </p:nvSpPr>
        <p:spPr>
          <a:xfrm>
            <a:off x="78058" y="1115617"/>
            <a:ext cx="8954429" cy="2742706"/>
          </a:xfrm>
        </p:spPr>
        <p:txBody>
          <a:bodyPr/>
          <a:lstStyle/>
          <a:p>
            <a:pPr eaLnBrk="1" hangingPunct="1"/>
            <a:r>
              <a:rPr lang="zh-CN" altLang="en-US" sz="3600" dirty="0"/>
              <a:t>简介</a:t>
            </a:r>
            <a:endParaRPr lang="en-US" altLang="zh-CN" sz="3600" dirty="0"/>
          </a:p>
          <a:p>
            <a:pPr eaLnBrk="1" hangingPunct="1"/>
            <a:r>
              <a:rPr lang="zh-CN" altLang="en-US" sz="3600" dirty="0"/>
              <a:t>拜占庭容错</a:t>
            </a:r>
            <a:endParaRPr lang="en-US" altLang="zh-CN" sz="3600" dirty="0"/>
          </a:p>
          <a:p>
            <a:pPr eaLnBrk="1" hangingPunct="1"/>
            <a:r>
              <a:rPr lang="en-US" altLang="zh-CN" sz="3600" dirty="0" err="1">
                <a:solidFill>
                  <a:srgbClr val="FF0000"/>
                </a:solidFill>
              </a:rPr>
              <a:t>Paxos</a:t>
            </a:r>
            <a:r>
              <a:rPr lang="zh-CN" altLang="en-US" sz="3600" dirty="0">
                <a:solidFill>
                  <a:srgbClr val="FF0000"/>
                </a:solidFill>
              </a:rPr>
              <a:t>算法</a:t>
            </a:r>
            <a:endParaRPr lang="en-US" altLang="zh-CN" sz="3600" dirty="0">
              <a:solidFill>
                <a:srgbClr val="FF0000"/>
              </a:solidFill>
            </a:endParaRPr>
          </a:p>
          <a:p>
            <a:pPr eaLnBrk="1" hangingPunct="1"/>
            <a:r>
              <a:rPr lang="en-US" altLang="zh-CN" sz="3600" dirty="0" err="1"/>
              <a:t>PoW</a:t>
            </a:r>
            <a:r>
              <a:rPr lang="zh-CN" altLang="en-US" sz="3600" dirty="0"/>
              <a:t>机制</a:t>
            </a:r>
            <a:endParaRPr lang="en-US" altLang="zh-CN" sz="3600" dirty="0"/>
          </a:p>
        </p:txBody>
      </p:sp>
    </p:spTree>
    <p:extLst>
      <p:ext uri="{BB962C8B-B14F-4D97-AF65-F5344CB8AC3E}">
        <p14:creationId xmlns:p14="http://schemas.microsoft.com/office/powerpoint/2010/main" val="81228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E031C9F2-2FEB-D546-AD00-0401E4019410}"/>
              </a:ext>
            </a:extLst>
          </p:cNvPr>
          <p:cNvSpPr>
            <a:spLocks noGrp="1" noChangeArrowheads="1"/>
          </p:cNvSpPr>
          <p:nvPr>
            <p:ph type="title"/>
          </p:nvPr>
        </p:nvSpPr>
        <p:spPr/>
        <p:txBody>
          <a:bodyPr/>
          <a:lstStyle/>
          <a:p>
            <a:pPr eaLnBrk="1" hangingPunct="1"/>
            <a:r>
              <a:rPr lang="zh-CN" altLang="en-US" sz="4800">
                <a:solidFill>
                  <a:srgbClr val="4C27FF"/>
                </a:solidFill>
              </a:rPr>
              <a:t>目录</a:t>
            </a:r>
            <a:endParaRPr lang="en-US" altLang="zh-CN" sz="4800">
              <a:solidFill>
                <a:srgbClr val="4C27FF"/>
              </a:solidFill>
            </a:endParaRPr>
          </a:p>
        </p:txBody>
      </p:sp>
      <p:sp>
        <p:nvSpPr>
          <p:cNvPr id="6146" name="Rectangle 8">
            <a:extLst>
              <a:ext uri="{FF2B5EF4-FFF2-40B4-BE49-F238E27FC236}">
                <a16:creationId xmlns:a16="http://schemas.microsoft.com/office/drawing/2014/main" id="{DA8B9895-560D-1C46-AD33-CDC0434F5A17}"/>
              </a:ext>
            </a:extLst>
          </p:cNvPr>
          <p:cNvSpPr>
            <a:spLocks noGrp="1" noChangeArrowheads="1"/>
          </p:cNvSpPr>
          <p:nvPr>
            <p:ph idx="1"/>
          </p:nvPr>
        </p:nvSpPr>
        <p:spPr>
          <a:xfrm>
            <a:off x="78058" y="1115617"/>
            <a:ext cx="8954429" cy="2742706"/>
          </a:xfrm>
        </p:spPr>
        <p:txBody>
          <a:bodyPr/>
          <a:lstStyle/>
          <a:p>
            <a:pPr eaLnBrk="1" hangingPunct="1"/>
            <a:r>
              <a:rPr lang="zh-CN" altLang="en-US" sz="3600" dirty="0">
                <a:solidFill>
                  <a:srgbClr val="FF0000"/>
                </a:solidFill>
              </a:rPr>
              <a:t>简介</a:t>
            </a:r>
            <a:endParaRPr lang="en-US" altLang="zh-CN" sz="3600" dirty="0">
              <a:solidFill>
                <a:srgbClr val="FF0000"/>
              </a:solidFill>
            </a:endParaRPr>
          </a:p>
          <a:p>
            <a:pPr eaLnBrk="1" hangingPunct="1"/>
            <a:r>
              <a:rPr lang="zh-CN" altLang="en-US" sz="3600" dirty="0"/>
              <a:t>拜占庭容错</a:t>
            </a:r>
            <a:endParaRPr lang="en-US" altLang="zh-CN" sz="3600" dirty="0"/>
          </a:p>
          <a:p>
            <a:pPr eaLnBrk="1" hangingPunct="1"/>
            <a:r>
              <a:rPr lang="en-US" altLang="zh-CN" sz="3600" dirty="0" err="1"/>
              <a:t>Paxos</a:t>
            </a:r>
            <a:r>
              <a:rPr lang="zh-CN" altLang="en-US" sz="3600" dirty="0"/>
              <a:t>算法</a:t>
            </a:r>
            <a:endParaRPr lang="en-US" altLang="zh-CN" sz="3600" dirty="0"/>
          </a:p>
          <a:p>
            <a:pPr eaLnBrk="1" hangingPunct="1"/>
            <a:r>
              <a:rPr lang="en-US" altLang="zh-CN" sz="3600" dirty="0" err="1"/>
              <a:t>PoW</a:t>
            </a:r>
            <a:r>
              <a:rPr lang="zh-CN" altLang="en-US" sz="3600" dirty="0"/>
              <a:t>机制</a:t>
            </a:r>
            <a:endParaRPr lang="en-US" altLang="zh-CN" sz="3600" dirty="0"/>
          </a:p>
        </p:txBody>
      </p:sp>
    </p:spTree>
    <p:extLst>
      <p:ext uri="{BB962C8B-B14F-4D97-AF65-F5344CB8AC3E}">
        <p14:creationId xmlns:p14="http://schemas.microsoft.com/office/powerpoint/2010/main" val="3984057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矩形 2">
            <a:extLst>
              <a:ext uri="{FF2B5EF4-FFF2-40B4-BE49-F238E27FC236}">
                <a16:creationId xmlns:a16="http://schemas.microsoft.com/office/drawing/2014/main" id="{27BCCB31-972D-3841-8888-5417B6B3F8AC}"/>
              </a:ext>
            </a:extLst>
          </p:cNvPr>
          <p:cNvSpPr>
            <a:spLocks noChangeArrowheads="1"/>
          </p:cNvSpPr>
          <p:nvPr/>
        </p:nvSpPr>
        <p:spPr bwMode="auto">
          <a:xfrm>
            <a:off x="328613" y="5468938"/>
            <a:ext cx="8615362" cy="1031875"/>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lvl="1" eaLnBrk="1" hangingPunct="1">
              <a:spcBef>
                <a:spcPct val="20000"/>
              </a:spcBef>
              <a:buClr>
                <a:srgbClr val="FF0000"/>
              </a:buClr>
              <a:buSzPct val="55000"/>
              <a:buFontTx/>
              <a:buNone/>
            </a:pPr>
            <a:endParaRPr lang="en-US" altLang="ko-KR" sz="2000">
              <a:solidFill>
                <a:srgbClr val="FFFF00"/>
              </a:solidFill>
              <a:latin typeface="Comic Sans MS" panose="030F0902030302020204" pitchFamily="66" charset="0"/>
            </a:endParaRPr>
          </a:p>
        </p:txBody>
      </p:sp>
      <p:sp>
        <p:nvSpPr>
          <p:cNvPr id="21506" name="Rectangle 2">
            <a:extLst>
              <a:ext uri="{FF2B5EF4-FFF2-40B4-BE49-F238E27FC236}">
                <a16:creationId xmlns:a16="http://schemas.microsoft.com/office/drawing/2014/main" id="{60C2EFE7-C574-F343-8867-7A5DB4D7F9CD}"/>
              </a:ext>
            </a:extLst>
          </p:cNvPr>
          <p:cNvSpPr>
            <a:spLocks noGrp="1" noChangeArrowheads="1"/>
          </p:cNvSpPr>
          <p:nvPr>
            <p:ph type="title"/>
          </p:nvPr>
        </p:nvSpPr>
        <p:spPr>
          <a:xfrm>
            <a:off x="0" y="-27384"/>
            <a:ext cx="9144000" cy="1143000"/>
          </a:xfrm>
        </p:spPr>
        <p:txBody>
          <a:bodyPr/>
          <a:lstStyle/>
          <a:p>
            <a:pPr eaLnBrk="1" hangingPunct="1"/>
            <a:r>
              <a:rPr lang="en-US" altLang="ko-KR" sz="4800">
                <a:solidFill>
                  <a:srgbClr val="4C27FF"/>
                </a:solidFill>
              </a:rPr>
              <a:t>P</a:t>
            </a:r>
            <a:r>
              <a:rPr lang="en-US" altLang="zh-CN" sz="4800">
                <a:solidFill>
                  <a:srgbClr val="4C27FF"/>
                </a:solidFill>
              </a:rPr>
              <a:t>axos</a:t>
            </a:r>
            <a:r>
              <a:rPr lang="zh-CN" altLang="en-US" sz="4800">
                <a:solidFill>
                  <a:srgbClr val="4C27FF"/>
                </a:solidFill>
              </a:rPr>
              <a:t>算法</a:t>
            </a:r>
            <a:endParaRPr lang="en-US" altLang="ko-KR" sz="4800">
              <a:solidFill>
                <a:srgbClr val="4C27FF"/>
              </a:solidFill>
            </a:endParaRPr>
          </a:p>
        </p:txBody>
      </p:sp>
      <p:sp>
        <p:nvSpPr>
          <p:cNvPr id="21507" name="Rectangle 3">
            <a:extLst>
              <a:ext uri="{FF2B5EF4-FFF2-40B4-BE49-F238E27FC236}">
                <a16:creationId xmlns:a16="http://schemas.microsoft.com/office/drawing/2014/main" id="{E5AE11D7-D521-8E4F-A2E3-6CBB0F2F5654}"/>
              </a:ext>
            </a:extLst>
          </p:cNvPr>
          <p:cNvSpPr>
            <a:spLocks noGrp="1" noChangeArrowheads="1"/>
          </p:cNvSpPr>
          <p:nvPr>
            <p:ph idx="1"/>
          </p:nvPr>
        </p:nvSpPr>
        <p:spPr>
          <a:xfrm>
            <a:off x="200025" y="1166017"/>
            <a:ext cx="8743950" cy="3874333"/>
          </a:xfrm>
        </p:spPr>
        <p:txBody>
          <a:bodyPr/>
          <a:lstStyle/>
          <a:p>
            <a:pPr eaLnBrk="1" hangingPunct="1"/>
            <a:r>
              <a:rPr lang="zh-CN" altLang="en-US" sz="2800" dirty="0"/>
              <a:t>什么是 </a:t>
            </a:r>
            <a:r>
              <a:rPr lang="en-US" altLang="zh-CN" sz="2800" dirty="0" err="1"/>
              <a:t>Paxos</a:t>
            </a:r>
            <a:endParaRPr lang="en-US" altLang="ko-KR" sz="2800" dirty="0"/>
          </a:p>
          <a:p>
            <a:pPr lvl="1" eaLnBrk="1" hangingPunct="1"/>
            <a:r>
              <a:rPr lang="en-US" altLang="zh-CN" sz="2400" dirty="0" err="1"/>
              <a:t>Paxos</a:t>
            </a:r>
            <a:r>
              <a:rPr lang="zh-CN" altLang="en-US" sz="2400" dirty="0"/>
              <a:t>是解决具有不可靠节点的网络中的一致性的协议</a:t>
            </a:r>
            <a:endParaRPr lang="en-US" altLang="ko-KR" sz="2400" dirty="0"/>
          </a:p>
          <a:p>
            <a:pPr lvl="1" eaLnBrk="1" hangingPunct="1"/>
            <a:r>
              <a:rPr lang="zh-CN" altLang="en-US" sz="2400" dirty="0"/>
              <a:t>一致性是一个群体中所有的参与者都达到相同的结果的过程</a:t>
            </a:r>
            <a:endParaRPr lang="en-US" altLang="ko-KR" sz="2400" dirty="0"/>
          </a:p>
          <a:p>
            <a:pPr eaLnBrk="1" hangingPunct="1"/>
            <a:r>
              <a:rPr lang="zh-CN" altLang="en-US" sz="2800" dirty="0"/>
              <a:t>一些场景</a:t>
            </a:r>
            <a:endParaRPr lang="en-US" altLang="ko-KR" sz="2800" dirty="0"/>
          </a:p>
          <a:p>
            <a:pPr lvl="1" eaLnBrk="1" hangingPunct="1"/>
            <a:r>
              <a:rPr lang="zh-CN" altLang="en-US" sz="2400" dirty="0"/>
              <a:t>宕机</a:t>
            </a:r>
            <a:endParaRPr lang="en-US" altLang="ko-KR" sz="2400" dirty="0"/>
          </a:p>
          <a:p>
            <a:pPr lvl="1" eaLnBrk="1" hangingPunct="1"/>
            <a:r>
              <a:rPr lang="zh-CN" altLang="en-US" sz="2400" dirty="0"/>
              <a:t>网络异常</a:t>
            </a:r>
            <a:endParaRPr lang="en-US" altLang="zh-CN" sz="2400" dirty="0"/>
          </a:p>
          <a:p>
            <a:pPr lvl="2" eaLnBrk="1" hangingPunct="1"/>
            <a:r>
              <a:rPr lang="zh-CN" altLang="en-US" sz="2000" dirty="0"/>
              <a:t>消息延迟、丢失、重复、无序</a:t>
            </a:r>
            <a:endParaRPr lang="en-US" altLang="zh-CN" sz="2000" dirty="0"/>
          </a:p>
          <a:p>
            <a:pPr lvl="2" eaLnBrk="1" hangingPunct="1"/>
            <a:r>
              <a:rPr lang="zh-CN" altLang="en-US" sz="2000" dirty="0"/>
              <a:t>网络划分</a:t>
            </a:r>
            <a:endParaRPr lang="en-US" altLang="ko-KR" sz="2000" dirty="0"/>
          </a:p>
        </p:txBody>
      </p:sp>
      <p:sp>
        <p:nvSpPr>
          <p:cNvPr id="21508" name="文本框 3">
            <a:extLst>
              <a:ext uri="{FF2B5EF4-FFF2-40B4-BE49-F238E27FC236}">
                <a16:creationId xmlns:a16="http://schemas.microsoft.com/office/drawing/2014/main" id="{DA727429-E1FB-0B45-B642-1D952348C5B7}"/>
              </a:ext>
            </a:extLst>
          </p:cNvPr>
          <p:cNvSpPr txBox="1">
            <a:spLocks noChangeArrowheads="1"/>
          </p:cNvSpPr>
          <p:nvPr/>
        </p:nvSpPr>
        <p:spPr bwMode="auto">
          <a:xfrm>
            <a:off x="333067" y="5519853"/>
            <a:ext cx="86153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eaLnBrk="1" hangingPunct="1">
              <a:lnSpc>
                <a:spcPct val="100000"/>
              </a:lnSpc>
              <a:spcBef>
                <a:spcPct val="0"/>
              </a:spcBef>
              <a:buFontTx/>
              <a:buNone/>
            </a:pPr>
            <a:r>
              <a:rPr lang="en-US" altLang="zh-CN" sz="2400" dirty="0" err="1">
                <a:solidFill>
                  <a:srgbClr val="FFFF00"/>
                </a:solidFill>
                <a:latin typeface="Arial" panose="020B0604020202020204" pitchFamily="34" charset="0"/>
                <a:ea typeface="SimHei" panose="02010609060101010101" pitchFamily="49" charset="-122"/>
                <a:cs typeface="Arial" panose="020B0604020202020204" pitchFamily="34" charset="0"/>
              </a:rPr>
              <a:t>Paxos</a:t>
            </a:r>
            <a:r>
              <a:rPr lang="zh-CN" altLang="en-US" sz="2400" dirty="0">
                <a:solidFill>
                  <a:srgbClr val="FFFF00"/>
                </a:solidFill>
                <a:latin typeface="Arial" panose="020B0604020202020204" pitchFamily="34" charset="0"/>
                <a:ea typeface="SimHei" panose="02010609060101010101" pitchFamily="49" charset="-122"/>
                <a:cs typeface="Arial" panose="020B0604020202020204" pitchFamily="34" charset="0"/>
              </a:rPr>
              <a:t>算法需要解决的是如何在一个上述异常可能发生的分布式系统中，使得所有的节点都能够对某个数据的值达到一致。</a:t>
            </a:r>
            <a:endParaRPr lang="en-US" altLang="ko-KR" sz="2400" dirty="0">
              <a:solidFill>
                <a:srgbClr val="FFFF00"/>
              </a:solidFill>
              <a:latin typeface="Arial" panose="020B0604020202020204" pitchFamily="34" charset="0"/>
              <a:ea typeface="SimHei" panose="02010609060101010101" pitchFamily="49" charset="-122"/>
              <a:cs typeface="Arial" panose="020B0604020202020204" pitchFamily="34" charset="0"/>
            </a:endParaRPr>
          </a:p>
        </p:txBody>
      </p:sp>
    </p:spTree>
  </p:cSld>
  <p:clrMapOvr>
    <a:masterClrMapping/>
  </p:clrMapOvr>
  <p:transition spd="med">
    <p:pull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2EFE7-C574-F343-8867-7A5DB4D7F9CD}"/>
              </a:ext>
            </a:extLst>
          </p:cNvPr>
          <p:cNvSpPr>
            <a:spLocks noGrp="1" noChangeArrowheads="1"/>
          </p:cNvSpPr>
          <p:nvPr>
            <p:ph type="title"/>
          </p:nvPr>
        </p:nvSpPr>
        <p:spPr>
          <a:xfrm>
            <a:off x="0" y="-27384"/>
            <a:ext cx="9144000" cy="1143000"/>
          </a:xfrm>
        </p:spPr>
        <p:txBody>
          <a:bodyPr/>
          <a:lstStyle/>
          <a:p>
            <a:pPr eaLnBrk="1" hangingPunct="1"/>
            <a:r>
              <a:rPr lang="en-US" altLang="ko-KR" sz="4800" dirty="0" err="1">
                <a:solidFill>
                  <a:srgbClr val="4C27FF"/>
                </a:solidFill>
              </a:rPr>
              <a:t>P</a:t>
            </a:r>
            <a:r>
              <a:rPr lang="en-US" altLang="zh-CN" sz="4800" dirty="0" err="1">
                <a:solidFill>
                  <a:srgbClr val="4C27FF"/>
                </a:solidFill>
              </a:rPr>
              <a:t>axos</a:t>
            </a:r>
            <a:r>
              <a:rPr lang="zh-CN" altLang="en-US" sz="4800" dirty="0">
                <a:solidFill>
                  <a:srgbClr val="4C27FF"/>
                </a:solidFill>
              </a:rPr>
              <a:t>算法背景</a:t>
            </a:r>
            <a:endParaRPr lang="en-US" altLang="ko-KR" sz="4800" dirty="0">
              <a:solidFill>
                <a:srgbClr val="4C27FF"/>
              </a:solidFill>
            </a:endParaRPr>
          </a:p>
        </p:txBody>
      </p:sp>
      <p:sp>
        <p:nvSpPr>
          <p:cNvPr id="21507" name="Rectangle 3">
            <a:extLst>
              <a:ext uri="{FF2B5EF4-FFF2-40B4-BE49-F238E27FC236}">
                <a16:creationId xmlns:a16="http://schemas.microsoft.com/office/drawing/2014/main" id="{E5AE11D7-D521-8E4F-A2E3-6CBB0F2F5654}"/>
              </a:ext>
            </a:extLst>
          </p:cNvPr>
          <p:cNvSpPr>
            <a:spLocks noGrp="1" noChangeArrowheads="1"/>
          </p:cNvSpPr>
          <p:nvPr>
            <p:ph idx="1"/>
          </p:nvPr>
        </p:nvSpPr>
        <p:spPr>
          <a:xfrm>
            <a:off x="200025" y="1166018"/>
            <a:ext cx="8743950" cy="5602772"/>
          </a:xfrm>
        </p:spPr>
        <p:txBody>
          <a:bodyPr/>
          <a:lstStyle/>
          <a:p>
            <a:pPr eaLnBrk="1" hangingPunct="1"/>
            <a:r>
              <a:rPr lang="en" altLang="zh-CN" dirty="0" err="1">
                <a:ea typeface="SimHei" panose="02010609060101010101" pitchFamily="49" charset="-122"/>
              </a:rPr>
              <a:t>Paxos</a:t>
            </a:r>
            <a:r>
              <a:rPr lang="zh-CN" altLang="en-US" dirty="0">
                <a:ea typeface="SimHei" panose="02010609060101010101" pitchFamily="49" charset="-122"/>
              </a:rPr>
              <a:t>算法是</a:t>
            </a:r>
            <a:r>
              <a:rPr lang="en" altLang="zh-CN" dirty="0"/>
              <a:t>Leslie </a:t>
            </a:r>
            <a:r>
              <a:rPr lang="en" altLang="zh-CN" dirty="0" err="1">
                <a:ea typeface="SimHei" panose="02010609060101010101" pitchFamily="49" charset="-122"/>
              </a:rPr>
              <a:t>Lamport</a:t>
            </a:r>
            <a:r>
              <a:rPr lang="zh-CN" altLang="en-US" dirty="0">
                <a:ea typeface="SimHei" panose="02010609060101010101" pitchFamily="49" charset="-122"/>
              </a:rPr>
              <a:t>提出的一种基于消息传递的分布式一致性算法，使其获得</a:t>
            </a:r>
            <a:r>
              <a:rPr lang="en-US" altLang="zh-CN" dirty="0">
                <a:ea typeface="SimHei" panose="02010609060101010101" pitchFamily="49" charset="-122"/>
              </a:rPr>
              <a:t>2013</a:t>
            </a:r>
            <a:r>
              <a:rPr lang="zh-CN" altLang="en-US" dirty="0">
                <a:ea typeface="SimHei" panose="02010609060101010101" pitchFamily="49" charset="-122"/>
              </a:rPr>
              <a:t>年图灵奖</a:t>
            </a:r>
            <a:endParaRPr lang="en-US" altLang="zh-CN" dirty="0">
              <a:ea typeface="SimHei" panose="02010609060101010101" pitchFamily="49" charset="-122"/>
            </a:endParaRPr>
          </a:p>
          <a:p>
            <a:pPr eaLnBrk="1" hangingPunct="1"/>
            <a:r>
              <a:rPr lang="en" altLang="zh-CN" dirty="0" err="1">
                <a:ea typeface="SimHei" panose="02010609060101010101" pitchFamily="49" charset="-122"/>
              </a:rPr>
              <a:t>Paxos</a:t>
            </a:r>
            <a:r>
              <a:rPr lang="zh-CN" altLang="en-US" dirty="0">
                <a:ea typeface="SimHei" panose="02010609060101010101" pitchFamily="49" charset="-122"/>
              </a:rPr>
              <a:t>由</a:t>
            </a:r>
            <a:r>
              <a:rPr lang="en" altLang="zh-CN" dirty="0" err="1">
                <a:ea typeface="SimHei" panose="02010609060101010101" pitchFamily="49" charset="-122"/>
              </a:rPr>
              <a:t>Lamport</a:t>
            </a:r>
            <a:r>
              <a:rPr lang="zh-CN" altLang="en-US" dirty="0">
                <a:ea typeface="SimHei" panose="02010609060101010101" pitchFamily="49" charset="-122"/>
              </a:rPr>
              <a:t>于</a:t>
            </a:r>
            <a:r>
              <a:rPr lang="en-US" altLang="zh-CN" dirty="0">
                <a:ea typeface="SimHei" panose="02010609060101010101" pitchFamily="49" charset="-122"/>
              </a:rPr>
              <a:t>1998</a:t>
            </a:r>
            <a:r>
              <a:rPr lang="zh-CN" altLang="en-US" dirty="0">
                <a:ea typeface="SimHei" panose="02010609060101010101" pitchFamily="49" charset="-122"/>
              </a:rPr>
              <a:t>年在</a:t>
            </a:r>
            <a:r>
              <a:rPr lang="en-US" altLang="zh-CN" dirty="0">
                <a:ea typeface="SimHei" panose="02010609060101010101" pitchFamily="49" charset="-122"/>
              </a:rPr>
              <a:t>《</a:t>
            </a:r>
            <a:r>
              <a:rPr lang="en" altLang="zh-CN" dirty="0">
                <a:ea typeface="SimHei" panose="02010609060101010101" pitchFamily="49" charset="-122"/>
              </a:rPr>
              <a:t>The Part-Time Parliament》</a:t>
            </a:r>
            <a:r>
              <a:rPr lang="zh-CN" altLang="en-US" dirty="0">
                <a:ea typeface="SimHei" panose="02010609060101010101" pitchFamily="49" charset="-122"/>
              </a:rPr>
              <a:t>论文中首次公开，最初的描述使用希腊的一个小岛</a:t>
            </a:r>
            <a:r>
              <a:rPr lang="en" altLang="zh-CN" dirty="0" err="1">
                <a:ea typeface="SimHei" panose="02010609060101010101" pitchFamily="49" charset="-122"/>
              </a:rPr>
              <a:t>Paxos</a:t>
            </a:r>
            <a:r>
              <a:rPr lang="zh-CN" altLang="en-US" dirty="0">
                <a:ea typeface="SimHei" panose="02010609060101010101" pitchFamily="49" charset="-122"/>
              </a:rPr>
              <a:t>作为比喻，描述了</a:t>
            </a:r>
            <a:r>
              <a:rPr lang="en" altLang="zh-CN" dirty="0" err="1">
                <a:ea typeface="SimHei" panose="02010609060101010101" pitchFamily="49" charset="-122"/>
              </a:rPr>
              <a:t>Paxos</a:t>
            </a:r>
            <a:r>
              <a:rPr lang="zh-CN" altLang="en-US" dirty="0">
                <a:ea typeface="SimHei" panose="02010609060101010101" pitchFamily="49" charset="-122"/>
              </a:rPr>
              <a:t>小岛中通过决议的流程，并以此命名这个算法</a:t>
            </a:r>
            <a:endParaRPr lang="en-US" altLang="zh-CN" dirty="0">
              <a:ea typeface="SimHei" panose="02010609060101010101" pitchFamily="49" charset="-122"/>
            </a:endParaRPr>
          </a:p>
        </p:txBody>
      </p:sp>
    </p:spTree>
    <p:extLst>
      <p:ext uri="{BB962C8B-B14F-4D97-AF65-F5344CB8AC3E}">
        <p14:creationId xmlns:p14="http://schemas.microsoft.com/office/powerpoint/2010/main" val="3634153927"/>
      </p:ext>
    </p:extLst>
  </p:cSld>
  <p:clrMapOvr>
    <a:masterClrMapping/>
  </p:clrMapOvr>
  <p:transition spd="med">
    <p:pull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2EFE7-C574-F343-8867-7A5DB4D7F9CD}"/>
              </a:ext>
            </a:extLst>
          </p:cNvPr>
          <p:cNvSpPr>
            <a:spLocks noGrp="1" noChangeArrowheads="1"/>
          </p:cNvSpPr>
          <p:nvPr>
            <p:ph type="title"/>
          </p:nvPr>
        </p:nvSpPr>
        <p:spPr>
          <a:xfrm>
            <a:off x="0" y="-27384"/>
            <a:ext cx="9144000" cy="1143000"/>
          </a:xfrm>
        </p:spPr>
        <p:txBody>
          <a:bodyPr/>
          <a:lstStyle/>
          <a:p>
            <a:pPr eaLnBrk="1" hangingPunct="1"/>
            <a:r>
              <a:rPr lang="en-US" altLang="ko-KR" sz="4800" dirty="0" err="1">
                <a:solidFill>
                  <a:srgbClr val="4C27FF"/>
                </a:solidFill>
              </a:rPr>
              <a:t>P</a:t>
            </a:r>
            <a:r>
              <a:rPr lang="en-US" altLang="zh-CN" sz="4800" dirty="0" err="1">
                <a:solidFill>
                  <a:srgbClr val="4C27FF"/>
                </a:solidFill>
              </a:rPr>
              <a:t>axos</a:t>
            </a:r>
            <a:r>
              <a:rPr lang="zh-CN" altLang="en-US" sz="4800" dirty="0">
                <a:solidFill>
                  <a:srgbClr val="4C27FF"/>
                </a:solidFill>
              </a:rPr>
              <a:t>算法问题描述</a:t>
            </a:r>
            <a:endParaRPr lang="en-US" altLang="ko-KR" sz="4800" dirty="0">
              <a:solidFill>
                <a:srgbClr val="4C27FF"/>
              </a:solidFill>
            </a:endParaRPr>
          </a:p>
        </p:txBody>
      </p:sp>
      <p:sp>
        <p:nvSpPr>
          <p:cNvPr id="21507" name="Rectangle 3">
            <a:extLst>
              <a:ext uri="{FF2B5EF4-FFF2-40B4-BE49-F238E27FC236}">
                <a16:creationId xmlns:a16="http://schemas.microsoft.com/office/drawing/2014/main" id="{E5AE11D7-D521-8E4F-A2E3-6CBB0F2F5654}"/>
              </a:ext>
            </a:extLst>
          </p:cNvPr>
          <p:cNvSpPr>
            <a:spLocks noGrp="1" noChangeArrowheads="1"/>
          </p:cNvSpPr>
          <p:nvPr>
            <p:ph idx="1"/>
          </p:nvPr>
        </p:nvSpPr>
        <p:spPr>
          <a:xfrm>
            <a:off x="200025" y="1166018"/>
            <a:ext cx="8743950" cy="5602772"/>
          </a:xfrm>
        </p:spPr>
        <p:txBody>
          <a:bodyPr/>
          <a:lstStyle/>
          <a:p>
            <a:pPr eaLnBrk="1" hangingPunct="1"/>
            <a:r>
              <a:rPr lang="zh-CN" altLang="en-US" dirty="0"/>
              <a:t>希腊岛屿</a:t>
            </a:r>
            <a:r>
              <a:rPr lang="en" altLang="zh-CN" dirty="0" err="1"/>
              <a:t>Paxos</a:t>
            </a:r>
            <a:r>
              <a:rPr lang="zh-CN" altLang="en-US" dirty="0"/>
              <a:t>上的执法者（</a:t>
            </a:r>
            <a:r>
              <a:rPr lang="en" altLang="zh-CN" dirty="0"/>
              <a:t>legislators</a:t>
            </a:r>
            <a:r>
              <a:rPr lang="zh-CN" altLang="en" dirty="0"/>
              <a:t>，</a:t>
            </a:r>
            <a:r>
              <a:rPr lang="zh-CN" altLang="en-US" dirty="0"/>
              <a:t>后面称为牧师</a:t>
            </a:r>
            <a:r>
              <a:rPr lang="en" altLang="zh-CN" dirty="0"/>
              <a:t>priest</a:t>
            </a:r>
            <a:r>
              <a:rPr lang="zh-CN" altLang="en" dirty="0"/>
              <a:t>）</a:t>
            </a:r>
            <a:r>
              <a:rPr lang="zh-CN" altLang="en-US" dirty="0"/>
              <a:t>在议会大厅（</a:t>
            </a:r>
            <a:r>
              <a:rPr lang="en" altLang="zh-CN" dirty="0"/>
              <a:t>chamber</a:t>
            </a:r>
            <a:r>
              <a:rPr lang="zh-CN" altLang="en" dirty="0"/>
              <a:t>）</a:t>
            </a:r>
            <a:r>
              <a:rPr lang="zh-CN" altLang="en-US" dirty="0"/>
              <a:t>中表决通过法律，并通过服务员传递纸条的方式交流信息，每个执法者会将通过的法律记录在自己的账目（</a:t>
            </a:r>
            <a:r>
              <a:rPr lang="en" altLang="zh-CN" dirty="0"/>
              <a:t>ledger</a:t>
            </a:r>
            <a:r>
              <a:rPr lang="zh-CN" altLang="en" dirty="0"/>
              <a:t>）</a:t>
            </a:r>
            <a:r>
              <a:rPr lang="zh-CN" altLang="en-US" dirty="0"/>
              <a:t>上。问题在于执法者和服务员都不可靠，他们随时会因为各种事情离开议会大厅，并随时可能有新的执法者进入议会大厅进行法律表决，使用何种方式能够使得这个表决过程正常进行，且通过的法律不发生矛盾</a:t>
            </a:r>
            <a:endParaRPr lang="en-US" altLang="zh-CN" dirty="0"/>
          </a:p>
          <a:p>
            <a:pPr eaLnBrk="1" hangingPunct="1"/>
            <a:r>
              <a:rPr lang="zh-CN" altLang="en-US" dirty="0"/>
              <a:t>议会大厅就是</a:t>
            </a:r>
            <a:r>
              <a:rPr lang="zh-CN" altLang="en-US" dirty="0">
                <a:solidFill>
                  <a:srgbClr val="FF0000"/>
                </a:solidFill>
              </a:rPr>
              <a:t>分布式系统</a:t>
            </a:r>
            <a:r>
              <a:rPr lang="zh-CN" altLang="en-US" dirty="0"/>
              <a:t>，牧师对应</a:t>
            </a:r>
            <a:r>
              <a:rPr lang="zh-CN" altLang="en-US" dirty="0">
                <a:solidFill>
                  <a:srgbClr val="FF0000"/>
                </a:solidFill>
              </a:rPr>
              <a:t>节点或进程</a:t>
            </a:r>
            <a:r>
              <a:rPr lang="zh-CN" altLang="en-US" dirty="0"/>
              <a:t>，服务员传递纸条的过程就是</a:t>
            </a:r>
            <a:r>
              <a:rPr lang="zh-CN" altLang="en-US" dirty="0">
                <a:solidFill>
                  <a:srgbClr val="FF0000"/>
                </a:solidFill>
              </a:rPr>
              <a:t>消息传递</a:t>
            </a:r>
            <a:r>
              <a:rPr lang="zh-CN" altLang="en-US" dirty="0"/>
              <a:t>的过程，法律即是需要</a:t>
            </a:r>
            <a:r>
              <a:rPr lang="zh-CN" altLang="en-US" dirty="0">
                <a:solidFill>
                  <a:srgbClr val="FF0000"/>
                </a:solidFill>
              </a:rPr>
              <a:t>保证一致性的值</a:t>
            </a:r>
            <a:r>
              <a:rPr lang="zh-CN" altLang="en-US" dirty="0"/>
              <a:t>（</a:t>
            </a:r>
            <a:r>
              <a:rPr lang="en-US" altLang="ko-KR" dirty="0"/>
              <a:t>value</a:t>
            </a:r>
            <a:r>
              <a:rPr lang="ko-KR" altLang="en-US" dirty="0"/>
              <a:t>）。</a:t>
            </a:r>
            <a:r>
              <a:rPr lang="zh-CN" altLang="en-US" dirty="0"/>
              <a:t>牧师和服务员的进出对应着节点</a:t>
            </a:r>
            <a:r>
              <a:rPr lang="en-US" altLang="zh-CN" dirty="0"/>
              <a:t>/</a:t>
            </a:r>
            <a:r>
              <a:rPr lang="zh-CN" altLang="en-US" dirty="0"/>
              <a:t>网络的失效和加入，牧师的账目对应节点中的持久化存储设备</a:t>
            </a:r>
            <a:endParaRPr lang="en-US" altLang="zh-CN" dirty="0"/>
          </a:p>
          <a:p>
            <a:pPr eaLnBrk="1" hangingPunct="1"/>
            <a:r>
              <a:rPr lang="zh-CN" altLang="en-US" dirty="0"/>
              <a:t>上面表决过程的正常进行可以表述为</a:t>
            </a:r>
            <a:r>
              <a:rPr lang="ko-KR" altLang="en-US" dirty="0"/>
              <a:t>：</a:t>
            </a:r>
            <a:r>
              <a:rPr lang="zh-CN" altLang="en-US" dirty="0"/>
              <a:t>当大部分牧师在议会大厅呆了足够长时间，且期间没有牧师进入或者退出，那么提出的法案应该被通过并被记录在每个牧师的账目上</a:t>
            </a:r>
            <a:endParaRPr lang="en-US" altLang="ko-KR" dirty="0"/>
          </a:p>
        </p:txBody>
      </p:sp>
    </p:spTree>
    <p:extLst>
      <p:ext uri="{BB962C8B-B14F-4D97-AF65-F5344CB8AC3E}">
        <p14:creationId xmlns:p14="http://schemas.microsoft.com/office/powerpoint/2010/main" val="2834239842"/>
      </p:ext>
    </p:extLst>
  </p:cSld>
  <p:clrMapOvr>
    <a:masterClrMapping/>
  </p:clrMapOvr>
  <p:transition spd="med">
    <p:pull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6FAEF176-13A8-C34E-9814-E308855D20ED}"/>
              </a:ext>
            </a:extLst>
          </p:cNvPr>
          <p:cNvSpPr>
            <a:spLocks noGrp="1" noChangeArrowheads="1"/>
          </p:cNvSpPr>
          <p:nvPr>
            <p:ph type="title"/>
          </p:nvPr>
        </p:nvSpPr>
        <p:spPr/>
        <p:txBody>
          <a:bodyPr/>
          <a:lstStyle/>
          <a:p>
            <a:pPr eaLnBrk="1" hangingPunct="1"/>
            <a:r>
              <a:rPr lang="zh-CN" altLang="en-US" sz="4800">
                <a:solidFill>
                  <a:srgbClr val="4C27FF"/>
                </a:solidFill>
              </a:rPr>
              <a:t>角色</a:t>
            </a:r>
          </a:p>
        </p:txBody>
      </p:sp>
      <p:sp>
        <p:nvSpPr>
          <p:cNvPr id="22530" name="内容占位符 2">
            <a:extLst>
              <a:ext uri="{FF2B5EF4-FFF2-40B4-BE49-F238E27FC236}">
                <a16:creationId xmlns:a16="http://schemas.microsoft.com/office/drawing/2014/main" id="{CE9379A6-FD95-DA4D-B79C-A98FEA0553BE}"/>
              </a:ext>
            </a:extLst>
          </p:cNvPr>
          <p:cNvSpPr>
            <a:spLocks noGrp="1" noChangeArrowheads="1"/>
          </p:cNvSpPr>
          <p:nvPr>
            <p:ph idx="1"/>
          </p:nvPr>
        </p:nvSpPr>
        <p:spPr>
          <a:xfrm>
            <a:off x="156116" y="1166019"/>
            <a:ext cx="8809463" cy="5346294"/>
          </a:xfrm>
        </p:spPr>
        <p:txBody>
          <a:bodyPr/>
          <a:lstStyle/>
          <a:p>
            <a:pPr eaLnBrk="1" hangingPunct="1">
              <a:spcBef>
                <a:spcPts val="0"/>
              </a:spcBef>
              <a:spcAft>
                <a:spcPts val="600"/>
              </a:spcAft>
            </a:pPr>
            <a:r>
              <a:rPr lang="en-US" altLang="zh-CN" sz="3200" dirty="0" err="1"/>
              <a:t>Paxos</a:t>
            </a:r>
            <a:r>
              <a:rPr lang="zh-CN" altLang="en-US" sz="3200" dirty="0"/>
              <a:t>中节点的角色</a:t>
            </a:r>
            <a:endParaRPr lang="en-US" altLang="zh-CN" sz="3200" dirty="0"/>
          </a:p>
          <a:p>
            <a:pPr lvl="1" eaLnBrk="1" hangingPunct="1">
              <a:spcBef>
                <a:spcPts val="0"/>
              </a:spcBef>
              <a:spcAft>
                <a:spcPts val="600"/>
              </a:spcAft>
            </a:pPr>
            <a:r>
              <a:rPr lang="zh-CN" altLang="en-US" sz="2800" dirty="0"/>
              <a:t>提议者 </a:t>
            </a:r>
            <a:r>
              <a:rPr lang="en-US" altLang="zh-CN" sz="2800" dirty="0"/>
              <a:t>Proposer</a:t>
            </a:r>
          </a:p>
          <a:p>
            <a:pPr lvl="2" eaLnBrk="1" hangingPunct="1">
              <a:spcBef>
                <a:spcPts val="0"/>
              </a:spcBef>
              <a:spcAft>
                <a:spcPts val="600"/>
              </a:spcAft>
            </a:pPr>
            <a:r>
              <a:rPr lang="en-US" altLang="zh-CN" sz="2400" dirty="0"/>
              <a:t>Active</a:t>
            </a:r>
            <a:r>
              <a:rPr lang="zh-CN" altLang="en-US" sz="2400" dirty="0"/>
              <a:t>：提案发起者（</a:t>
            </a:r>
            <a:r>
              <a:rPr lang="en-US" altLang="zh-CN" sz="2400" dirty="0"/>
              <a:t>value</a:t>
            </a:r>
            <a:r>
              <a:rPr lang="zh-CN" altLang="en-US" sz="2400" dirty="0"/>
              <a:t>）</a:t>
            </a:r>
          </a:p>
          <a:p>
            <a:pPr lvl="2" eaLnBrk="1" hangingPunct="1">
              <a:spcBef>
                <a:spcPts val="0"/>
              </a:spcBef>
              <a:spcAft>
                <a:spcPts val="600"/>
              </a:spcAft>
            </a:pPr>
            <a:r>
              <a:rPr lang="zh-CN" altLang="en-US" sz="2400" dirty="0"/>
              <a:t>处理用户发起的请求</a:t>
            </a:r>
            <a:endParaRPr lang="en-US" altLang="zh-CN" sz="2400" dirty="0"/>
          </a:p>
          <a:p>
            <a:pPr lvl="1" eaLnBrk="1" hangingPunct="1">
              <a:spcBef>
                <a:spcPts val="0"/>
              </a:spcBef>
              <a:spcAft>
                <a:spcPts val="600"/>
              </a:spcAft>
            </a:pPr>
            <a:r>
              <a:rPr lang="zh-CN" altLang="en-US" sz="2800" dirty="0"/>
              <a:t>接收者 </a:t>
            </a:r>
            <a:r>
              <a:rPr lang="en-US" altLang="zh-CN" sz="2800" dirty="0"/>
              <a:t>Acceptor</a:t>
            </a:r>
          </a:p>
          <a:p>
            <a:pPr lvl="2" eaLnBrk="1" hangingPunct="1">
              <a:spcBef>
                <a:spcPts val="0"/>
              </a:spcBef>
              <a:spcAft>
                <a:spcPts val="600"/>
              </a:spcAft>
            </a:pPr>
            <a:r>
              <a:rPr lang="en-US" altLang="zh-CN" sz="2400" dirty="0"/>
              <a:t>Passive</a:t>
            </a:r>
            <a:r>
              <a:rPr lang="zh-CN" altLang="en-US" sz="2400" dirty="0"/>
              <a:t>：参与决策，回应</a:t>
            </a:r>
            <a:r>
              <a:rPr lang="en-US" altLang="zh-CN" sz="2400" dirty="0"/>
              <a:t>Proposers</a:t>
            </a:r>
            <a:r>
              <a:rPr lang="zh-CN" altLang="en-US" sz="2400" dirty="0"/>
              <a:t>的提案</a:t>
            </a:r>
          </a:p>
          <a:p>
            <a:pPr lvl="2" eaLnBrk="1" hangingPunct="1">
              <a:spcBef>
                <a:spcPts val="0"/>
              </a:spcBef>
              <a:spcAft>
                <a:spcPts val="600"/>
              </a:spcAft>
            </a:pPr>
            <a:r>
              <a:rPr lang="zh-CN" altLang="en-US" sz="2400" dirty="0"/>
              <a:t>存储</a:t>
            </a:r>
            <a:r>
              <a:rPr lang="en-US" altLang="zh-CN" sz="2400" dirty="0"/>
              <a:t>accept</a:t>
            </a:r>
            <a:r>
              <a:rPr lang="zh-CN" altLang="en-US" sz="2400" dirty="0"/>
              <a:t>的提案（</a:t>
            </a:r>
            <a:r>
              <a:rPr lang="en-US" altLang="zh-CN" sz="2400" dirty="0"/>
              <a:t>value</a:t>
            </a:r>
            <a:r>
              <a:rPr lang="zh-CN" altLang="en-US" sz="2400" dirty="0"/>
              <a:t>），存储决议处理的状态</a:t>
            </a:r>
            <a:endParaRPr lang="en-US" altLang="zh-CN" sz="2500" dirty="0"/>
          </a:p>
          <a:p>
            <a:pPr lvl="1" eaLnBrk="1" hangingPunct="1">
              <a:spcBef>
                <a:spcPts val="0"/>
              </a:spcBef>
              <a:spcAft>
                <a:spcPts val="600"/>
              </a:spcAft>
            </a:pPr>
            <a:r>
              <a:rPr lang="zh-CN" altLang="en-US" sz="2800" dirty="0"/>
              <a:t>学习者 </a:t>
            </a:r>
            <a:r>
              <a:rPr lang="en-US" altLang="zh-CN" sz="2800" dirty="0"/>
              <a:t>Learner</a:t>
            </a:r>
          </a:p>
          <a:p>
            <a:pPr lvl="2" eaLnBrk="1" hangingPunct="1">
              <a:spcBef>
                <a:spcPts val="0"/>
              </a:spcBef>
              <a:spcAft>
                <a:spcPts val="600"/>
              </a:spcAft>
            </a:pPr>
            <a:r>
              <a:rPr lang="en-US" altLang="zh-CN" sz="2400" dirty="0"/>
              <a:t>Passive</a:t>
            </a:r>
            <a:r>
              <a:rPr lang="zh-CN" altLang="en-US" sz="2400" dirty="0"/>
              <a:t>：不参与决策，从</a:t>
            </a:r>
            <a:r>
              <a:rPr lang="en-US" altLang="zh-CN" sz="2400" dirty="0"/>
              <a:t>Proposers/Acceptors</a:t>
            </a:r>
            <a:r>
              <a:rPr lang="zh-CN" altLang="en-US" sz="2400" dirty="0"/>
              <a:t>学习最新达成一致的提案（</a:t>
            </a:r>
            <a:r>
              <a:rPr lang="en-US" altLang="zh-CN" sz="2400" dirty="0"/>
              <a:t>value</a:t>
            </a:r>
            <a:r>
              <a:rPr lang="zh-CN" altLang="en-US" sz="2400" dirty="0"/>
              <a:t>）</a:t>
            </a:r>
            <a:endParaRPr lang="en-US" altLang="zh-CN" sz="2400" dirty="0"/>
          </a:p>
          <a:p>
            <a:pPr eaLnBrk="1" hangingPunct="1">
              <a:spcBef>
                <a:spcPts val="0"/>
              </a:spcBef>
              <a:spcAft>
                <a:spcPts val="600"/>
              </a:spcAft>
            </a:pPr>
            <a:r>
              <a:rPr lang="zh-CN" altLang="en-US" sz="3200" dirty="0"/>
              <a:t>单个节点或者处理器可能会同时具有多个角色</a:t>
            </a:r>
            <a:endParaRPr lang="en-US" altLang="zh-CN" sz="3200" dirty="0"/>
          </a:p>
        </p:txBody>
      </p:sp>
      <p:pic>
        <p:nvPicPr>
          <p:cNvPr id="2" name="图片 1">
            <a:extLst>
              <a:ext uri="{FF2B5EF4-FFF2-40B4-BE49-F238E27FC236}">
                <a16:creationId xmlns:a16="http://schemas.microsoft.com/office/drawing/2014/main" id="{09D7FB53-EDA4-AA48-8EA6-4C077C535B73}"/>
              </a:ext>
            </a:extLst>
          </p:cNvPr>
          <p:cNvPicPr>
            <a:picLocks noChangeAspect="1"/>
          </p:cNvPicPr>
          <p:nvPr/>
        </p:nvPicPr>
        <p:blipFill>
          <a:blip r:embed="rId2"/>
          <a:stretch>
            <a:fillRect/>
          </a:stretch>
        </p:blipFill>
        <p:spPr>
          <a:xfrm>
            <a:off x="5020992" y="1104465"/>
            <a:ext cx="4067253" cy="2539553"/>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D7EA5B07-78A8-2245-874E-24AB965E1724}"/>
              </a:ext>
            </a:extLst>
          </p:cNvPr>
          <p:cNvSpPr>
            <a:spLocks noGrp="1" noChangeArrowheads="1"/>
          </p:cNvSpPr>
          <p:nvPr>
            <p:ph type="title"/>
          </p:nvPr>
        </p:nvSpPr>
        <p:spPr/>
        <p:txBody>
          <a:bodyPr/>
          <a:lstStyle/>
          <a:p>
            <a:pPr eaLnBrk="1" hangingPunct="1"/>
            <a:r>
              <a:rPr lang="en" altLang="zh-CN" sz="4800" dirty="0" err="1">
                <a:solidFill>
                  <a:srgbClr val="4C27FF"/>
                </a:solidFill>
              </a:rPr>
              <a:t>Paxos</a:t>
            </a:r>
            <a:r>
              <a:rPr lang="zh-CN" altLang="en-US" sz="4800" dirty="0">
                <a:solidFill>
                  <a:srgbClr val="4C27FF"/>
                </a:solidFill>
              </a:rPr>
              <a:t>算法的两阶段</a:t>
            </a:r>
          </a:p>
        </p:txBody>
      </p:sp>
      <p:sp>
        <p:nvSpPr>
          <p:cNvPr id="24578" name="内容占位符 2">
            <a:extLst>
              <a:ext uri="{FF2B5EF4-FFF2-40B4-BE49-F238E27FC236}">
                <a16:creationId xmlns:a16="http://schemas.microsoft.com/office/drawing/2014/main" id="{C59A5718-7942-4743-8BBB-B2D5DB9F476A}"/>
              </a:ext>
            </a:extLst>
          </p:cNvPr>
          <p:cNvSpPr>
            <a:spLocks noGrp="1" noChangeArrowheads="1"/>
          </p:cNvSpPr>
          <p:nvPr>
            <p:ph idx="1"/>
          </p:nvPr>
        </p:nvSpPr>
        <p:spPr>
          <a:xfrm>
            <a:off x="178419" y="1166019"/>
            <a:ext cx="8842917" cy="2982236"/>
          </a:xfrm>
        </p:spPr>
        <p:txBody>
          <a:bodyPr/>
          <a:lstStyle/>
          <a:p>
            <a:pPr eaLnBrk="1" hangingPunct="1"/>
            <a:r>
              <a:rPr lang="zh-CN" altLang="en-US" sz="2800" dirty="0"/>
              <a:t>第一阶段：先明确哪个“提议者”是意见领袖有权提出提议，未来，“接受者”们就主要处理这个“提议者”的提议了</a:t>
            </a:r>
            <a:endParaRPr lang="en-US" altLang="zh-CN" sz="2800" dirty="0"/>
          </a:p>
          <a:p>
            <a:pPr eaLnBrk="1" hangingPunct="1"/>
            <a:r>
              <a:rPr lang="zh-CN" altLang="en-US" sz="2800" dirty="0"/>
              <a:t>第二阶段：由上阶段选出的意见领袖提出提议，“接受者”反馈意见。如果多数“接受者”接受了一个提议，那么提议就通过了</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D7EA5B07-78A8-2245-874E-24AB965E1724}"/>
              </a:ext>
            </a:extLst>
          </p:cNvPr>
          <p:cNvSpPr>
            <a:spLocks noGrp="1" noChangeArrowheads="1"/>
          </p:cNvSpPr>
          <p:nvPr>
            <p:ph type="title"/>
          </p:nvPr>
        </p:nvSpPr>
        <p:spPr/>
        <p:txBody>
          <a:bodyPr/>
          <a:lstStyle/>
          <a:p>
            <a:pPr eaLnBrk="1" hangingPunct="1"/>
            <a:r>
              <a:rPr lang="en" altLang="zh-CN" sz="4800" dirty="0" err="1">
                <a:solidFill>
                  <a:srgbClr val="4C27FF"/>
                </a:solidFill>
              </a:rPr>
              <a:t>Paxos</a:t>
            </a:r>
            <a:r>
              <a:rPr lang="zh-CN" altLang="en-US" sz="4800" dirty="0">
                <a:solidFill>
                  <a:srgbClr val="4C27FF"/>
                </a:solidFill>
              </a:rPr>
              <a:t>算法设计要点</a:t>
            </a:r>
          </a:p>
        </p:txBody>
      </p:sp>
      <p:sp>
        <p:nvSpPr>
          <p:cNvPr id="24578" name="内容占位符 2">
            <a:extLst>
              <a:ext uri="{FF2B5EF4-FFF2-40B4-BE49-F238E27FC236}">
                <a16:creationId xmlns:a16="http://schemas.microsoft.com/office/drawing/2014/main" id="{C59A5718-7942-4743-8BBB-B2D5DB9F476A}"/>
              </a:ext>
            </a:extLst>
          </p:cNvPr>
          <p:cNvSpPr>
            <a:spLocks noGrp="1" noChangeArrowheads="1"/>
          </p:cNvSpPr>
          <p:nvPr>
            <p:ph idx="1"/>
          </p:nvPr>
        </p:nvSpPr>
        <p:spPr>
          <a:xfrm>
            <a:off x="178419" y="1166018"/>
            <a:ext cx="8842917" cy="5602771"/>
          </a:xfrm>
        </p:spPr>
        <p:txBody>
          <a:bodyPr/>
          <a:lstStyle/>
          <a:p>
            <a:pPr eaLnBrk="1" hangingPunct="1"/>
            <a:r>
              <a:rPr lang="zh-CN" altLang="en-US" dirty="0"/>
              <a:t>怎么确定意见领袖：通过编号。每个“提议者”在第一阶段先报个号，谁的号大，谁就是意见领袖</a:t>
            </a:r>
            <a:endParaRPr lang="en-US" altLang="zh-CN" dirty="0"/>
          </a:p>
          <a:p>
            <a:pPr eaLnBrk="1" hangingPunct="1"/>
            <a:r>
              <a:rPr lang="zh-CN" altLang="en-US" dirty="0"/>
              <a:t>每个“提议者”不会执着于让自己的提议通过，而是每个“提议者”会执着于让提议尽快达成一致意见</a:t>
            </a:r>
            <a:endParaRPr lang="en-US" altLang="zh-CN" dirty="0"/>
          </a:p>
          <a:p>
            <a:pPr lvl="1" eaLnBrk="1" hangingPunct="1"/>
            <a:r>
              <a:rPr lang="zh-CN" altLang="en-US" sz="2000" dirty="0"/>
              <a:t>如果“提议者”在提议的时候，发现“接受者”已经接受过前面意见领袖的提议了，即便“提议者”提议成功，也会默默的把自己的提议改为前面意见领袖的提议</a:t>
            </a:r>
            <a:endParaRPr lang="en-US" altLang="zh-CN" sz="2000" dirty="0"/>
          </a:p>
          <a:p>
            <a:pPr eaLnBrk="1" hangingPunct="1"/>
            <a:r>
              <a:rPr lang="zh-CN" altLang="en-US" dirty="0"/>
              <a:t>如果 “提议者”在提议的时候，“接受者</a:t>
            </a:r>
            <a:r>
              <a:rPr lang="en-US" altLang="zh-CN" dirty="0"/>
              <a:t>1”</a:t>
            </a:r>
            <a:r>
              <a:rPr lang="zh-CN" altLang="en-US" dirty="0"/>
              <a:t>说“他见过的意见领袖的提议是方案</a:t>
            </a:r>
            <a:r>
              <a:rPr lang="en-US" altLang="zh-CN" dirty="0"/>
              <a:t>1”</a:t>
            </a:r>
            <a:r>
              <a:rPr lang="zh-CN" altLang="en-US" dirty="0"/>
              <a:t>，而“接受者</a:t>
            </a:r>
            <a:r>
              <a:rPr lang="en-US" altLang="zh-CN" dirty="0"/>
              <a:t>2”</a:t>
            </a:r>
            <a:r>
              <a:rPr lang="zh-CN" altLang="en-US" dirty="0"/>
              <a:t>说“他见过的意见领袖提议是方案</a:t>
            </a:r>
            <a:r>
              <a:rPr lang="en-US" altLang="zh-CN" dirty="0"/>
              <a:t>2”</a:t>
            </a:r>
            <a:r>
              <a:rPr lang="zh-CN" altLang="en-US" dirty="0"/>
              <a:t>，该怎么办？</a:t>
            </a:r>
            <a:endParaRPr lang="en-US" altLang="zh-CN" dirty="0"/>
          </a:p>
          <a:p>
            <a:pPr lvl="1" eaLnBrk="1" hangingPunct="1"/>
            <a:r>
              <a:rPr lang="zh-CN" altLang="en-US" sz="2000" dirty="0"/>
              <a:t>判断一下是“接受者</a:t>
            </a:r>
            <a:r>
              <a:rPr lang="en-US" altLang="zh-CN" sz="2000" dirty="0"/>
              <a:t>1”</a:t>
            </a:r>
            <a:r>
              <a:rPr lang="zh-CN" altLang="en-US" sz="2000" dirty="0"/>
              <a:t>的意见领袖号码大，还是“接受者</a:t>
            </a:r>
            <a:r>
              <a:rPr lang="en-US" altLang="zh-CN" sz="2000" dirty="0"/>
              <a:t>2”</a:t>
            </a:r>
            <a:r>
              <a:rPr lang="zh-CN" altLang="en-US" sz="2000" dirty="0"/>
              <a:t>的意见领袖号码大</a:t>
            </a:r>
            <a:endParaRPr lang="en-US" altLang="zh-CN" sz="2000" dirty="0"/>
          </a:p>
          <a:p>
            <a:pPr lvl="1" eaLnBrk="1" hangingPunct="1"/>
            <a:r>
              <a:rPr lang="zh-CN" altLang="en-US" sz="2000" dirty="0"/>
              <a:t>“接受者”在被“提议者”提议的时候，自己会记下“提议者”的号码</a:t>
            </a:r>
            <a:endParaRPr lang="en-US" altLang="zh-CN" sz="2000" dirty="0"/>
          </a:p>
          <a:p>
            <a:pPr lvl="1" eaLnBrk="1" hangingPunct="1"/>
            <a:r>
              <a:rPr lang="zh-CN" altLang="en-US" sz="2000" dirty="0"/>
              <a:t>当向“接受者”提交时，一旦提交成功，“接受者”会告诉两件事情：</a:t>
            </a:r>
            <a:r>
              <a:rPr lang="en" altLang="zh-CN" sz="2000" dirty="0"/>
              <a:t>a.</a:t>
            </a:r>
            <a:r>
              <a:rPr lang="zh-CN" altLang="en-US" sz="2000" dirty="0"/>
              <a:t>前任意见领袖的提议内容（如果有的话）；</a:t>
            </a:r>
            <a:r>
              <a:rPr lang="en" altLang="zh-CN" dirty="0"/>
              <a:t> b.</a:t>
            </a:r>
            <a:r>
              <a:rPr lang="zh-CN" altLang="en-US" dirty="0"/>
              <a:t>前任意见领袖的号码</a:t>
            </a:r>
            <a:endParaRPr lang="zh-CN" altLang="en-US" sz="2000" dirty="0"/>
          </a:p>
        </p:txBody>
      </p:sp>
    </p:spTree>
    <p:extLst>
      <p:ext uri="{BB962C8B-B14F-4D97-AF65-F5344CB8AC3E}">
        <p14:creationId xmlns:p14="http://schemas.microsoft.com/office/powerpoint/2010/main" val="742510447"/>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a:extLst>
              <a:ext uri="{FF2B5EF4-FFF2-40B4-BE49-F238E27FC236}">
                <a16:creationId xmlns:a16="http://schemas.microsoft.com/office/drawing/2014/main" id="{CDEEA454-D3E1-5041-8AAE-71024E1A471F}"/>
              </a:ext>
            </a:extLst>
          </p:cNvPr>
          <p:cNvSpPr>
            <a:spLocks noGrp="1" noChangeArrowheads="1"/>
          </p:cNvSpPr>
          <p:nvPr>
            <p:ph type="title"/>
          </p:nvPr>
        </p:nvSpPr>
        <p:spPr/>
        <p:txBody>
          <a:bodyPr/>
          <a:lstStyle/>
          <a:p>
            <a:pPr eaLnBrk="1" hangingPunct="1"/>
            <a:r>
              <a:rPr lang="en" altLang="zh-CN" sz="4800" dirty="0" err="1">
                <a:solidFill>
                  <a:srgbClr val="4C27FF"/>
                </a:solidFill>
              </a:rPr>
              <a:t>Paxos</a:t>
            </a:r>
            <a:r>
              <a:rPr lang="zh-CN" altLang="en-US" sz="4800" dirty="0">
                <a:solidFill>
                  <a:srgbClr val="4C27FF"/>
                </a:solidFill>
              </a:rPr>
              <a:t>的两阶段</a:t>
            </a:r>
          </a:p>
        </p:txBody>
      </p:sp>
      <p:sp>
        <p:nvSpPr>
          <p:cNvPr id="26626" name="内容占位符 2">
            <a:extLst>
              <a:ext uri="{FF2B5EF4-FFF2-40B4-BE49-F238E27FC236}">
                <a16:creationId xmlns:a16="http://schemas.microsoft.com/office/drawing/2014/main" id="{5CE3ABEE-12E7-4C41-8583-25AD45408FAD}"/>
              </a:ext>
            </a:extLst>
          </p:cNvPr>
          <p:cNvSpPr>
            <a:spLocks noGrp="1" noChangeArrowheads="1"/>
          </p:cNvSpPr>
          <p:nvPr>
            <p:ph idx="1"/>
          </p:nvPr>
        </p:nvSpPr>
        <p:spPr>
          <a:xfrm>
            <a:off x="122663" y="1177926"/>
            <a:ext cx="8787162" cy="1041167"/>
          </a:xfrm>
        </p:spPr>
        <p:txBody>
          <a:bodyPr/>
          <a:lstStyle/>
          <a:p>
            <a:pPr eaLnBrk="1" hangingPunct="1"/>
            <a:r>
              <a:rPr lang="en" altLang="zh-CN" sz="2800" dirty="0" err="1"/>
              <a:t>Paxos</a:t>
            </a:r>
            <a:r>
              <a:rPr lang="zh-CN" altLang="en-US" sz="2800" dirty="0"/>
              <a:t>完成一次写操作需要两次来回，分别是</a:t>
            </a:r>
            <a:r>
              <a:rPr lang="en" altLang="zh-CN" sz="2800" dirty="0"/>
              <a:t>prepare/promise, </a:t>
            </a:r>
            <a:r>
              <a:rPr lang="zh-CN" altLang="en-US" sz="2800" dirty="0"/>
              <a:t>和 </a:t>
            </a:r>
            <a:r>
              <a:rPr lang="en" altLang="zh-CN" sz="2800" dirty="0"/>
              <a:t>propose/accept</a:t>
            </a:r>
            <a:endParaRPr lang="zh-CN" altLang="en" sz="2800" dirty="0"/>
          </a:p>
        </p:txBody>
      </p:sp>
      <p:pic>
        <p:nvPicPr>
          <p:cNvPr id="3" name="图片 2">
            <a:extLst>
              <a:ext uri="{FF2B5EF4-FFF2-40B4-BE49-F238E27FC236}">
                <a16:creationId xmlns:a16="http://schemas.microsoft.com/office/drawing/2014/main" id="{0F7C394A-C04E-3F49-9787-9B124C8EF496}"/>
              </a:ext>
            </a:extLst>
          </p:cNvPr>
          <p:cNvPicPr>
            <a:picLocks noChangeAspect="1"/>
          </p:cNvPicPr>
          <p:nvPr/>
        </p:nvPicPr>
        <p:blipFill>
          <a:blip r:embed="rId3"/>
          <a:stretch>
            <a:fillRect/>
          </a:stretch>
        </p:blipFill>
        <p:spPr>
          <a:xfrm>
            <a:off x="2132825" y="2195552"/>
            <a:ext cx="4981652" cy="4568539"/>
          </a:xfrm>
          <a:prstGeom prst="rect">
            <a:avLst/>
          </a:prstGeom>
        </p:spPr>
      </p:pic>
    </p:spTree>
    <p:extLst>
      <p:ext uri="{BB962C8B-B14F-4D97-AF65-F5344CB8AC3E}">
        <p14:creationId xmlns:p14="http://schemas.microsoft.com/office/powerpoint/2010/main" val="223356655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a:extLst>
              <a:ext uri="{FF2B5EF4-FFF2-40B4-BE49-F238E27FC236}">
                <a16:creationId xmlns:a16="http://schemas.microsoft.com/office/drawing/2014/main" id="{CDEEA454-D3E1-5041-8AAE-71024E1A471F}"/>
              </a:ext>
            </a:extLst>
          </p:cNvPr>
          <p:cNvSpPr>
            <a:spLocks noGrp="1" noChangeArrowheads="1"/>
          </p:cNvSpPr>
          <p:nvPr>
            <p:ph type="title"/>
          </p:nvPr>
        </p:nvSpPr>
        <p:spPr/>
        <p:txBody>
          <a:bodyPr/>
          <a:lstStyle/>
          <a:p>
            <a:pPr eaLnBrk="1" hangingPunct="1"/>
            <a:r>
              <a:rPr lang="en" altLang="zh-CN" sz="4800" dirty="0" err="1">
                <a:solidFill>
                  <a:srgbClr val="4C27FF"/>
                </a:solidFill>
              </a:rPr>
              <a:t>Paxos</a:t>
            </a:r>
            <a:r>
              <a:rPr lang="zh-CN" altLang="en-US" sz="4800" dirty="0">
                <a:solidFill>
                  <a:srgbClr val="4C27FF"/>
                </a:solidFill>
              </a:rPr>
              <a:t>的</a:t>
            </a:r>
            <a:r>
              <a:rPr lang="en-US" altLang="zh-CN" sz="4800" dirty="0">
                <a:solidFill>
                  <a:srgbClr val="4C27FF"/>
                </a:solidFill>
              </a:rPr>
              <a:t>Propose</a:t>
            </a:r>
            <a:r>
              <a:rPr lang="zh-CN" altLang="en-US" sz="4800" dirty="0">
                <a:solidFill>
                  <a:srgbClr val="4C27FF"/>
                </a:solidFill>
              </a:rPr>
              <a:t>阶段</a:t>
            </a:r>
          </a:p>
        </p:txBody>
      </p:sp>
      <p:pic>
        <p:nvPicPr>
          <p:cNvPr id="7" name="图片 6">
            <a:extLst>
              <a:ext uri="{FF2B5EF4-FFF2-40B4-BE49-F238E27FC236}">
                <a16:creationId xmlns:a16="http://schemas.microsoft.com/office/drawing/2014/main" id="{1F856B7F-1B83-124C-A8AF-70276B882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4873"/>
            <a:ext cx="9144000" cy="4316025"/>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a:extLst>
              <a:ext uri="{FF2B5EF4-FFF2-40B4-BE49-F238E27FC236}">
                <a16:creationId xmlns:a16="http://schemas.microsoft.com/office/drawing/2014/main" id="{CDEEA454-D3E1-5041-8AAE-71024E1A471F}"/>
              </a:ext>
            </a:extLst>
          </p:cNvPr>
          <p:cNvSpPr>
            <a:spLocks noGrp="1" noChangeArrowheads="1"/>
          </p:cNvSpPr>
          <p:nvPr>
            <p:ph type="title"/>
          </p:nvPr>
        </p:nvSpPr>
        <p:spPr/>
        <p:txBody>
          <a:bodyPr/>
          <a:lstStyle/>
          <a:p>
            <a:pPr eaLnBrk="1" hangingPunct="1"/>
            <a:r>
              <a:rPr lang="en" altLang="zh-CN" sz="4800" dirty="0" err="1">
                <a:solidFill>
                  <a:srgbClr val="4C27FF"/>
                </a:solidFill>
              </a:rPr>
              <a:t>Paxos</a:t>
            </a:r>
            <a:r>
              <a:rPr lang="zh-CN" altLang="en-US" sz="4800" dirty="0">
                <a:solidFill>
                  <a:srgbClr val="4C27FF"/>
                </a:solidFill>
              </a:rPr>
              <a:t>的</a:t>
            </a:r>
            <a:r>
              <a:rPr lang="en-US" altLang="zh-CN" sz="4800" dirty="0">
                <a:solidFill>
                  <a:srgbClr val="4C27FF"/>
                </a:solidFill>
              </a:rPr>
              <a:t>Accept</a:t>
            </a:r>
            <a:r>
              <a:rPr lang="zh-CN" altLang="en-US" sz="4800" dirty="0">
                <a:solidFill>
                  <a:srgbClr val="4C27FF"/>
                </a:solidFill>
              </a:rPr>
              <a:t>阶段</a:t>
            </a:r>
          </a:p>
        </p:txBody>
      </p:sp>
      <p:pic>
        <p:nvPicPr>
          <p:cNvPr id="3" name="图片 2">
            <a:extLst>
              <a:ext uri="{FF2B5EF4-FFF2-40B4-BE49-F238E27FC236}">
                <a16:creationId xmlns:a16="http://schemas.microsoft.com/office/drawing/2014/main" id="{15183C45-1867-F345-8038-715E2C5BB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5616"/>
            <a:ext cx="9144000" cy="3224389"/>
          </a:xfrm>
          <a:prstGeom prst="rect">
            <a:avLst/>
          </a:prstGeom>
        </p:spPr>
      </p:pic>
    </p:spTree>
    <p:extLst>
      <p:ext uri="{BB962C8B-B14F-4D97-AF65-F5344CB8AC3E}">
        <p14:creationId xmlns:p14="http://schemas.microsoft.com/office/powerpoint/2010/main" val="145100552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a:extLst>
              <a:ext uri="{FF2B5EF4-FFF2-40B4-BE49-F238E27FC236}">
                <a16:creationId xmlns:a16="http://schemas.microsoft.com/office/drawing/2014/main" id="{CDEEA454-D3E1-5041-8AAE-71024E1A471F}"/>
              </a:ext>
            </a:extLst>
          </p:cNvPr>
          <p:cNvSpPr>
            <a:spLocks noGrp="1" noChangeArrowheads="1"/>
          </p:cNvSpPr>
          <p:nvPr>
            <p:ph type="title"/>
          </p:nvPr>
        </p:nvSpPr>
        <p:spPr/>
        <p:txBody>
          <a:bodyPr/>
          <a:lstStyle/>
          <a:p>
            <a:pPr eaLnBrk="1" hangingPunct="1"/>
            <a:r>
              <a:rPr lang="en" altLang="zh-CN" sz="4800" dirty="0" err="1">
                <a:solidFill>
                  <a:srgbClr val="4C27FF"/>
                </a:solidFill>
              </a:rPr>
              <a:t>Paxos</a:t>
            </a:r>
            <a:r>
              <a:rPr lang="zh-CN" altLang="en-US" sz="4800" dirty="0">
                <a:solidFill>
                  <a:srgbClr val="4C27FF"/>
                </a:solidFill>
              </a:rPr>
              <a:t>算法的三个阶段</a:t>
            </a:r>
          </a:p>
        </p:txBody>
      </p:sp>
      <p:sp>
        <p:nvSpPr>
          <p:cNvPr id="26626" name="内容占位符 2">
            <a:extLst>
              <a:ext uri="{FF2B5EF4-FFF2-40B4-BE49-F238E27FC236}">
                <a16:creationId xmlns:a16="http://schemas.microsoft.com/office/drawing/2014/main" id="{5CE3ABEE-12E7-4C41-8583-25AD45408FAD}"/>
              </a:ext>
            </a:extLst>
          </p:cNvPr>
          <p:cNvSpPr>
            <a:spLocks noGrp="1" noChangeArrowheads="1"/>
          </p:cNvSpPr>
          <p:nvPr>
            <p:ph idx="1"/>
          </p:nvPr>
        </p:nvSpPr>
        <p:spPr>
          <a:xfrm>
            <a:off x="122663" y="1177926"/>
            <a:ext cx="8787162" cy="3204503"/>
          </a:xfrm>
        </p:spPr>
        <p:txBody>
          <a:bodyPr/>
          <a:lstStyle/>
          <a:p>
            <a:pPr eaLnBrk="1" hangingPunct="1"/>
            <a:r>
              <a:rPr lang="zh-CN" altLang="en-US" dirty="0"/>
              <a:t>第一阶段：</a:t>
            </a:r>
            <a:r>
              <a:rPr lang="en" altLang="zh-CN" dirty="0"/>
              <a:t>Prepare</a:t>
            </a:r>
            <a:r>
              <a:rPr lang="zh-CN" altLang="en-US" dirty="0"/>
              <a:t>阶段。</a:t>
            </a:r>
            <a:r>
              <a:rPr lang="en" altLang="zh-CN" dirty="0"/>
              <a:t>Proposer</a:t>
            </a:r>
            <a:r>
              <a:rPr lang="zh-CN" altLang="en-US" dirty="0"/>
              <a:t>向</a:t>
            </a:r>
            <a:r>
              <a:rPr lang="en" altLang="zh-CN" dirty="0"/>
              <a:t>Acceptors</a:t>
            </a:r>
            <a:r>
              <a:rPr lang="zh-CN" altLang="en-US" dirty="0"/>
              <a:t>发出</a:t>
            </a:r>
            <a:r>
              <a:rPr lang="en" altLang="zh-CN" dirty="0"/>
              <a:t>Prepare</a:t>
            </a:r>
            <a:r>
              <a:rPr lang="zh-CN" altLang="en-US" dirty="0"/>
              <a:t>请求，</a:t>
            </a:r>
            <a:r>
              <a:rPr lang="en" altLang="zh-CN" dirty="0"/>
              <a:t>Acceptors</a:t>
            </a:r>
            <a:r>
              <a:rPr lang="zh-CN" altLang="en-US" dirty="0"/>
              <a:t>针对收到的</a:t>
            </a:r>
            <a:r>
              <a:rPr lang="en" altLang="zh-CN" dirty="0"/>
              <a:t>Prepare</a:t>
            </a:r>
            <a:r>
              <a:rPr lang="zh-CN" altLang="en-US" dirty="0"/>
              <a:t>请求进行</a:t>
            </a:r>
            <a:r>
              <a:rPr lang="en" altLang="zh-CN" dirty="0"/>
              <a:t>Promise</a:t>
            </a:r>
            <a:r>
              <a:rPr lang="zh-CN" altLang="en-US" dirty="0"/>
              <a:t>承诺</a:t>
            </a:r>
          </a:p>
          <a:p>
            <a:pPr eaLnBrk="1" hangingPunct="1"/>
            <a:r>
              <a:rPr lang="zh-CN" altLang="en-US" dirty="0"/>
              <a:t>第二阶段：</a:t>
            </a:r>
            <a:r>
              <a:rPr lang="en" altLang="zh-CN" dirty="0"/>
              <a:t>Accept</a:t>
            </a:r>
            <a:r>
              <a:rPr lang="zh-CN" altLang="en-US" dirty="0"/>
              <a:t>阶段。</a:t>
            </a:r>
            <a:r>
              <a:rPr lang="en" altLang="zh-CN" dirty="0"/>
              <a:t>Proposer</a:t>
            </a:r>
            <a:r>
              <a:rPr lang="zh-CN" altLang="en-US" dirty="0"/>
              <a:t>收到多数</a:t>
            </a:r>
            <a:r>
              <a:rPr lang="en" altLang="zh-CN" dirty="0"/>
              <a:t>Acceptors</a:t>
            </a:r>
            <a:r>
              <a:rPr lang="zh-CN" altLang="en-US" dirty="0"/>
              <a:t>承诺的</a:t>
            </a:r>
            <a:r>
              <a:rPr lang="en" altLang="zh-CN" dirty="0"/>
              <a:t>Promise</a:t>
            </a:r>
            <a:r>
              <a:rPr lang="zh-CN" altLang="en-US" dirty="0"/>
              <a:t>后，向</a:t>
            </a:r>
            <a:r>
              <a:rPr lang="en" altLang="zh-CN" dirty="0"/>
              <a:t>Acceptors</a:t>
            </a:r>
            <a:r>
              <a:rPr lang="zh-CN" altLang="en-US" dirty="0"/>
              <a:t>发出</a:t>
            </a:r>
            <a:r>
              <a:rPr lang="en" altLang="zh-CN" dirty="0"/>
              <a:t>Propose</a:t>
            </a:r>
            <a:r>
              <a:rPr lang="zh-CN" altLang="en-US" dirty="0"/>
              <a:t>请求，</a:t>
            </a:r>
            <a:r>
              <a:rPr lang="en" altLang="zh-CN" dirty="0"/>
              <a:t>Acceptors</a:t>
            </a:r>
            <a:r>
              <a:rPr lang="zh-CN" altLang="en-US" dirty="0"/>
              <a:t>针对收到的</a:t>
            </a:r>
            <a:r>
              <a:rPr lang="en" altLang="zh-CN" dirty="0"/>
              <a:t>Propose</a:t>
            </a:r>
            <a:r>
              <a:rPr lang="zh-CN" altLang="en-US" dirty="0"/>
              <a:t>请求进行</a:t>
            </a:r>
            <a:r>
              <a:rPr lang="en" altLang="zh-CN" dirty="0"/>
              <a:t>Accept</a:t>
            </a:r>
            <a:r>
              <a:rPr lang="zh-CN" altLang="en-US" dirty="0"/>
              <a:t>处理</a:t>
            </a:r>
          </a:p>
          <a:p>
            <a:pPr eaLnBrk="1" hangingPunct="1"/>
            <a:r>
              <a:rPr lang="zh-CN" altLang="en-US" dirty="0"/>
              <a:t>第三阶段：</a:t>
            </a:r>
            <a:r>
              <a:rPr lang="en" altLang="zh-CN" dirty="0"/>
              <a:t>Learn</a:t>
            </a:r>
            <a:r>
              <a:rPr lang="zh-CN" altLang="en-US" dirty="0"/>
              <a:t>阶段。</a:t>
            </a:r>
            <a:r>
              <a:rPr lang="en" altLang="zh-CN" dirty="0"/>
              <a:t>Proposer</a:t>
            </a:r>
            <a:r>
              <a:rPr lang="zh-CN" altLang="en-US" dirty="0"/>
              <a:t>在收到多数</a:t>
            </a:r>
            <a:r>
              <a:rPr lang="en" altLang="zh-CN" dirty="0"/>
              <a:t>Acceptors</a:t>
            </a:r>
            <a:r>
              <a:rPr lang="zh-CN" altLang="en-US" dirty="0"/>
              <a:t>的</a:t>
            </a:r>
            <a:r>
              <a:rPr lang="en" altLang="zh-CN" dirty="0"/>
              <a:t>Accept</a:t>
            </a:r>
            <a:r>
              <a:rPr lang="zh-CN" altLang="en-US" dirty="0"/>
              <a:t>之后，标志着本次</a:t>
            </a:r>
            <a:r>
              <a:rPr lang="en" altLang="zh-CN" dirty="0"/>
              <a:t>Accept</a:t>
            </a:r>
            <a:r>
              <a:rPr lang="zh-CN" altLang="en-US" dirty="0"/>
              <a:t>成功，决议形成，将形成的决议发送给所有</a:t>
            </a:r>
            <a:r>
              <a:rPr lang="en" altLang="zh-CN" dirty="0"/>
              <a:t>Learners</a:t>
            </a:r>
            <a:endParaRPr lang="zh-CN" altLang="en" dirty="0"/>
          </a:p>
        </p:txBody>
      </p:sp>
      <p:pic>
        <p:nvPicPr>
          <p:cNvPr id="2" name="图片 1">
            <a:extLst>
              <a:ext uri="{FF2B5EF4-FFF2-40B4-BE49-F238E27FC236}">
                <a16:creationId xmlns:a16="http://schemas.microsoft.com/office/drawing/2014/main" id="{F7FC69D2-8075-144A-97F7-CC48004F9ADF}"/>
              </a:ext>
            </a:extLst>
          </p:cNvPr>
          <p:cNvPicPr>
            <a:picLocks noChangeAspect="1"/>
          </p:cNvPicPr>
          <p:nvPr/>
        </p:nvPicPr>
        <p:blipFill>
          <a:blip r:embed="rId3"/>
          <a:stretch>
            <a:fillRect/>
          </a:stretch>
        </p:blipFill>
        <p:spPr>
          <a:xfrm>
            <a:off x="1327150" y="4270917"/>
            <a:ext cx="6489882" cy="2587083"/>
          </a:xfrm>
          <a:prstGeom prst="rect">
            <a:avLst/>
          </a:prstGeom>
        </p:spPr>
      </p:pic>
    </p:spTree>
    <p:extLst>
      <p:ext uri="{BB962C8B-B14F-4D97-AF65-F5344CB8AC3E}">
        <p14:creationId xmlns:p14="http://schemas.microsoft.com/office/powerpoint/2010/main" val="292540284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6">
            <a:extLst>
              <a:ext uri="{FF2B5EF4-FFF2-40B4-BE49-F238E27FC236}">
                <a16:creationId xmlns:a16="http://schemas.microsoft.com/office/drawing/2014/main" id="{5EB081D8-9010-684C-93F4-81714DC24937}"/>
              </a:ext>
            </a:extLst>
          </p:cNvPr>
          <p:cNvSpPr>
            <a:spLocks noGrp="1" noChangeArrowheads="1"/>
          </p:cNvSpPr>
          <p:nvPr>
            <p:ph type="title"/>
          </p:nvPr>
        </p:nvSpPr>
        <p:spPr/>
        <p:txBody>
          <a:bodyPr/>
          <a:lstStyle/>
          <a:p>
            <a:pPr eaLnBrk="1" hangingPunct="1"/>
            <a:r>
              <a:rPr lang="zh-CN" altLang="en-US" sz="4800" dirty="0">
                <a:solidFill>
                  <a:srgbClr val="4C27FF"/>
                </a:solidFill>
              </a:rPr>
              <a:t>分布式</a:t>
            </a:r>
            <a:r>
              <a:rPr lang="ja-JP" altLang="en-US" sz="4800">
                <a:solidFill>
                  <a:srgbClr val="4C27FF"/>
                </a:solidFill>
              </a:rPr>
              <a:t>系统</a:t>
            </a:r>
            <a:r>
              <a:rPr lang="zh-CN" altLang="en-US" sz="4800" dirty="0">
                <a:solidFill>
                  <a:srgbClr val="4C27FF"/>
                </a:solidFill>
              </a:rPr>
              <a:t>一致性</a:t>
            </a:r>
            <a:endParaRPr lang="en-US" altLang="ko-KR" sz="4800" dirty="0">
              <a:solidFill>
                <a:srgbClr val="FF0000"/>
              </a:solidFill>
            </a:endParaRPr>
          </a:p>
        </p:txBody>
      </p:sp>
      <p:sp>
        <p:nvSpPr>
          <p:cNvPr id="8194" name="Rectangle 7">
            <a:extLst>
              <a:ext uri="{FF2B5EF4-FFF2-40B4-BE49-F238E27FC236}">
                <a16:creationId xmlns:a16="http://schemas.microsoft.com/office/drawing/2014/main" id="{73687D76-F6CA-C54C-8DD7-F1849C2F54BD}"/>
              </a:ext>
            </a:extLst>
          </p:cNvPr>
          <p:cNvSpPr>
            <a:spLocks noGrp="1" noChangeArrowheads="1"/>
          </p:cNvSpPr>
          <p:nvPr>
            <p:ph idx="1"/>
          </p:nvPr>
        </p:nvSpPr>
        <p:spPr>
          <a:xfrm>
            <a:off x="156118" y="1265665"/>
            <a:ext cx="8731404" cy="4525963"/>
          </a:xfrm>
        </p:spPr>
        <p:txBody>
          <a:bodyPr/>
          <a:lstStyle/>
          <a:p>
            <a:pPr algn="just" eaLnBrk="1" hangingPunct="1">
              <a:buFont typeface="Arial" panose="020B0604020202020204" pitchFamily="34" charset="0"/>
              <a:buChar char="•"/>
            </a:pPr>
            <a:r>
              <a:rPr lang="zh-CN" altLang="en-US" sz="3200" dirty="0"/>
              <a:t>一致性</a:t>
            </a:r>
            <a:r>
              <a:rPr lang="en-US" altLang="ko-KR" sz="3200" dirty="0"/>
              <a:t>  </a:t>
            </a:r>
          </a:p>
          <a:p>
            <a:pPr lvl="1" algn="just" eaLnBrk="1" hangingPunct="1"/>
            <a:r>
              <a:rPr lang="zh-CN" altLang="en-US" sz="2800" dirty="0"/>
              <a:t>每一个节点独立的运作，</a:t>
            </a:r>
            <a:r>
              <a:rPr lang="ja-JP" altLang="en-US" sz="2800"/>
              <a:t>在出现故障</a:t>
            </a:r>
            <a:r>
              <a:rPr lang="en-US" altLang="zh-CN" sz="2800" dirty="0"/>
              <a:t>/</a:t>
            </a:r>
            <a:r>
              <a:rPr lang="ja-JP" altLang="en-US" sz="2800"/>
              <a:t>错误的情况下</a:t>
            </a:r>
            <a:r>
              <a:rPr lang="zh-CN" altLang="en-US" sz="2800" dirty="0"/>
              <a:t>，保证系统状态的一致性</a:t>
            </a:r>
            <a:endParaRPr lang="en-HK" altLang="zh-CN" sz="2800" dirty="0"/>
          </a:p>
          <a:p>
            <a:pPr lvl="1" algn="just" eaLnBrk="1" hangingPunct="1"/>
            <a:r>
              <a:rPr lang="ja-JP" altLang="en-US" sz="2800"/>
              <a:t>即要求分布式系统中各节点在协作过程中对传达的消息</a:t>
            </a:r>
            <a:r>
              <a:rPr lang="ja-JP" altLang="en-US" sz="2800">
                <a:solidFill>
                  <a:srgbClr val="FF0000"/>
                </a:solidFill>
              </a:rPr>
              <a:t>达成共识</a:t>
            </a:r>
            <a:endParaRPr lang="en-US" altLang="ja-JP" sz="2800" dirty="0">
              <a:solidFill>
                <a:srgbClr val="FF0000"/>
              </a:solidFill>
            </a:endParaRPr>
          </a:p>
          <a:p>
            <a:pPr lvl="1" algn="just" eaLnBrk="1" hangingPunct="1"/>
            <a:r>
              <a:rPr lang="zh-CN" altLang="en-US" sz="2800" dirty="0"/>
              <a:t>一致性往往指分布式系统中多个副本对外呈现的</a:t>
            </a:r>
            <a:r>
              <a:rPr lang="zh-CN" altLang="en-US" sz="2800" dirty="0">
                <a:solidFill>
                  <a:srgbClr val="FF0000"/>
                </a:solidFill>
              </a:rPr>
              <a:t>数据的状态</a:t>
            </a:r>
            <a:endParaRPr lang="en-US" altLang="ko-KR" sz="2800" dirty="0">
              <a:solidFill>
                <a:srgbClr val="FF0000"/>
              </a:solidFill>
            </a:endParaRPr>
          </a:p>
        </p:txBody>
      </p:sp>
    </p:spTree>
    <p:extLst>
      <p:ext uri="{BB962C8B-B14F-4D97-AF65-F5344CB8AC3E}">
        <p14:creationId xmlns:p14="http://schemas.microsoft.com/office/powerpoint/2010/main" val="1566638154"/>
      </p:ext>
    </p:extLst>
  </p:cSld>
  <p:clrMapOvr>
    <a:masterClrMapping/>
  </p:clrMapOvr>
  <p:transition spd="med">
    <p:pull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a:extLst>
              <a:ext uri="{FF2B5EF4-FFF2-40B4-BE49-F238E27FC236}">
                <a16:creationId xmlns:a16="http://schemas.microsoft.com/office/drawing/2014/main" id="{CDEEA454-D3E1-5041-8AAE-71024E1A471F}"/>
              </a:ext>
            </a:extLst>
          </p:cNvPr>
          <p:cNvSpPr>
            <a:spLocks noGrp="1" noChangeArrowheads="1"/>
          </p:cNvSpPr>
          <p:nvPr>
            <p:ph type="title"/>
          </p:nvPr>
        </p:nvSpPr>
        <p:spPr/>
        <p:txBody>
          <a:bodyPr/>
          <a:lstStyle/>
          <a:p>
            <a:pPr eaLnBrk="1" hangingPunct="1"/>
            <a:r>
              <a:rPr lang="en" altLang="zh-CN" sz="4800" dirty="0" err="1">
                <a:solidFill>
                  <a:srgbClr val="4C27FF"/>
                </a:solidFill>
              </a:rPr>
              <a:t>Paxos</a:t>
            </a:r>
            <a:r>
              <a:rPr lang="zh-CN" altLang="en" sz="4800" dirty="0">
                <a:solidFill>
                  <a:srgbClr val="4C27FF"/>
                </a:solidFill>
              </a:rPr>
              <a:t>的</a:t>
            </a:r>
            <a:r>
              <a:rPr lang="zh-CN" altLang="en-US" sz="4800" dirty="0">
                <a:solidFill>
                  <a:srgbClr val="4C27FF"/>
                </a:solidFill>
              </a:rPr>
              <a:t>一致性算法</a:t>
            </a:r>
          </a:p>
        </p:txBody>
      </p:sp>
      <p:sp>
        <p:nvSpPr>
          <p:cNvPr id="26626" name="内容占位符 2">
            <a:extLst>
              <a:ext uri="{FF2B5EF4-FFF2-40B4-BE49-F238E27FC236}">
                <a16:creationId xmlns:a16="http://schemas.microsoft.com/office/drawing/2014/main" id="{5CE3ABEE-12E7-4C41-8583-25AD45408FAD}"/>
              </a:ext>
            </a:extLst>
          </p:cNvPr>
          <p:cNvSpPr>
            <a:spLocks noGrp="1" noChangeArrowheads="1"/>
          </p:cNvSpPr>
          <p:nvPr>
            <p:ph idx="1"/>
          </p:nvPr>
        </p:nvSpPr>
        <p:spPr>
          <a:xfrm>
            <a:off x="122663" y="1177926"/>
            <a:ext cx="8787162" cy="5590864"/>
          </a:xfrm>
        </p:spPr>
        <p:txBody>
          <a:bodyPr/>
          <a:lstStyle/>
          <a:p>
            <a:pPr eaLnBrk="1" hangingPunct="1"/>
            <a:r>
              <a:rPr lang="en" altLang="zh-CN" dirty="0"/>
              <a:t>P1</a:t>
            </a:r>
            <a:r>
              <a:rPr lang="zh-CN" altLang="en" dirty="0"/>
              <a:t>：</a:t>
            </a:r>
            <a:r>
              <a:rPr lang="en" altLang="zh-CN" dirty="0"/>
              <a:t>Acceptor</a:t>
            </a:r>
            <a:r>
              <a:rPr lang="zh-CN" altLang="en-US" dirty="0"/>
              <a:t>必须接受（</a:t>
            </a:r>
            <a:r>
              <a:rPr lang="en" altLang="zh-CN" dirty="0"/>
              <a:t>Accept</a:t>
            </a:r>
            <a:r>
              <a:rPr lang="zh-CN" altLang="en" dirty="0"/>
              <a:t>）</a:t>
            </a:r>
            <a:r>
              <a:rPr lang="zh-CN" altLang="en-US" dirty="0"/>
              <a:t>它所收到的第一个</a:t>
            </a:r>
            <a:r>
              <a:rPr lang="en" altLang="zh-CN" dirty="0"/>
              <a:t>Proposal</a:t>
            </a:r>
          </a:p>
          <a:p>
            <a:pPr lvl="1" eaLnBrk="1" hangingPunct="1"/>
            <a:r>
              <a:rPr lang="en" altLang="zh-CN" sz="2000" dirty="0"/>
              <a:t>P1a</a:t>
            </a:r>
            <a:r>
              <a:rPr lang="zh-CN" altLang="en" sz="2000" dirty="0"/>
              <a:t>：</a:t>
            </a:r>
            <a:r>
              <a:rPr lang="en" altLang="zh-CN" sz="2000" dirty="0"/>
              <a:t>Acceptor</a:t>
            </a:r>
            <a:r>
              <a:rPr lang="zh-CN" altLang="en-US" sz="2000" dirty="0"/>
              <a:t>可以接受（</a:t>
            </a:r>
            <a:r>
              <a:rPr lang="en" altLang="zh-CN" sz="2000" dirty="0"/>
              <a:t>Accept</a:t>
            </a:r>
            <a:r>
              <a:rPr lang="zh-CN" altLang="en" sz="2000" dirty="0"/>
              <a:t>）</a:t>
            </a:r>
            <a:r>
              <a:rPr lang="zh-CN" altLang="en-US" sz="2000" dirty="0"/>
              <a:t>编号为</a:t>
            </a:r>
            <a:r>
              <a:rPr lang="en" altLang="zh-CN" sz="2000" i="1" dirty="0"/>
              <a:t>n</a:t>
            </a:r>
            <a:r>
              <a:rPr lang="zh-CN" altLang="en-US" sz="2000" dirty="0"/>
              <a:t>的</a:t>
            </a:r>
            <a:r>
              <a:rPr lang="en" altLang="zh-CN" sz="2000" dirty="0"/>
              <a:t>Proposal</a:t>
            </a:r>
            <a:r>
              <a:rPr lang="zh-CN" altLang="en-US" sz="2000" dirty="0"/>
              <a:t>当且仅当它没有回复过一个具有更大编号的</a:t>
            </a:r>
            <a:r>
              <a:rPr lang="en" altLang="zh-CN" sz="2000" dirty="0"/>
              <a:t>Prepare</a:t>
            </a:r>
            <a:r>
              <a:rPr lang="zh-CN" altLang="en-US" sz="2000" dirty="0"/>
              <a:t>消息</a:t>
            </a:r>
            <a:endParaRPr lang="en" altLang="zh-CN" sz="2000" dirty="0"/>
          </a:p>
          <a:p>
            <a:pPr eaLnBrk="1" hangingPunct="1"/>
            <a:r>
              <a:rPr lang="en" altLang="zh-CN" dirty="0"/>
              <a:t>P2</a:t>
            </a:r>
            <a:r>
              <a:rPr lang="zh-CN" altLang="en" dirty="0"/>
              <a:t>：</a:t>
            </a:r>
            <a:r>
              <a:rPr lang="zh-CN" altLang="en-US" dirty="0"/>
              <a:t>如果值为</a:t>
            </a:r>
            <a:r>
              <a:rPr lang="en" altLang="zh-CN" dirty="0"/>
              <a:t>v</a:t>
            </a:r>
            <a:r>
              <a:rPr lang="zh-CN" altLang="en-US" dirty="0"/>
              <a:t>的</a:t>
            </a:r>
            <a:r>
              <a:rPr lang="en" altLang="zh-CN" dirty="0"/>
              <a:t>Proposal</a:t>
            </a:r>
            <a:r>
              <a:rPr lang="zh-CN" altLang="en-US" dirty="0"/>
              <a:t>被选定（</a:t>
            </a:r>
            <a:r>
              <a:rPr lang="en" altLang="zh-CN" dirty="0"/>
              <a:t>Chosen</a:t>
            </a:r>
            <a:r>
              <a:rPr lang="zh-CN" altLang="en" dirty="0"/>
              <a:t>），</a:t>
            </a:r>
            <a:r>
              <a:rPr lang="zh-CN" altLang="en-US" dirty="0"/>
              <a:t>则任何被选定（</a:t>
            </a:r>
            <a:r>
              <a:rPr lang="en" altLang="zh-CN" dirty="0"/>
              <a:t>Chosen</a:t>
            </a:r>
            <a:r>
              <a:rPr lang="zh-CN" altLang="en" dirty="0"/>
              <a:t>）</a:t>
            </a:r>
            <a:r>
              <a:rPr lang="zh-CN" altLang="en-US" dirty="0"/>
              <a:t>的具有更高编号的</a:t>
            </a:r>
            <a:r>
              <a:rPr lang="en" altLang="zh-CN" dirty="0"/>
              <a:t>Proposal</a:t>
            </a:r>
            <a:r>
              <a:rPr lang="zh-CN" altLang="en-US" dirty="0"/>
              <a:t>值也一定为</a:t>
            </a:r>
            <a:r>
              <a:rPr lang="en" altLang="zh-CN" dirty="0"/>
              <a:t>v</a:t>
            </a:r>
            <a:endParaRPr lang="zh-CN" altLang="en-US" dirty="0"/>
          </a:p>
          <a:p>
            <a:pPr lvl="1" eaLnBrk="1" hangingPunct="1"/>
            <a:r>
              <a:rPr lang="en" altLang="zh-CN" sz="2000" dirty="0"/>
              <a:t>P2a</a:t>
            </a:r>
            <a:r>
              <a:rPr lang="zh-CN" altLang="en" sz="2000" dirty="0"/>
              <a:t>：</a:t>
            </a:r>
            <a:r>
              <a:rPr lang="zh-CN" altLang="en-US" sz="2000" dirty="0"/>
              <a:t>如果值为</a:t>
            </a:r>
            <a:r>
              <a:rPr lang="en" altLang="zh-CN" sz="2000" i="1" dirty="0"/>
              <a:t>v</a:t>
            </a:r>
            <a:r>
              <a:rPr lang="zh-CN" altLang="en-US" sz="2000" dirty="0"/>
              <a:t>的</a:t>
            </a:r>
            <a:r>
              <a:rPr lang="en" altLang="zh-CN" sz="2000" dirty="0"/>
              <a:t>Proposal</a:t>
            </a:r>
            <a:r>
              <a:rPr lang="zh-CN" altLang="en-US" sz="2000" dirty="0"/>
              <a:t>被选定（</a:t>
            </a:r>
            <a:r>
              <a:rPr lang="en" altLang="zh-CN" sz="2000" dirty="0"/>
              <a:t>Chosen</a:t>
            </a:r>
            <a:r>
              <a:rPr lang="zh-CN" altLang="en" sz="2000" dirty="0"/>
              <a:t>），</a:t>
            </a:r>
            <a:r>
              <a:rPr lang="zh-CN" altLang="en-US" sz="2000" dirty="0"/>
              <a:t>则对所有的</a:t>
            </a:r>
            <a:r>
              <a:rPr lang="en" altLang="zh-CN" sz="2000" dirty="0"/>
              <a:t>Acceptors</a:t>
            </a:r>
            <a:r>
              <a:rPr lang="zh-CN" altLang="en" sz="2000" dirty="0"/>
              <a:t>，</a:t>
            </a:r>
            <a:r>
              <a:rPr lang="zh-CN" altLang="en-US" sz="2000" dirty="0"/>
              <a:t>它们接受（</a:t>
            </a:r>
            <a:r>
              <a:rPr lang="en" altLang="zh-CN" sz="2000" dirty="0"/>
              <a:t>Accept</a:t>
            </a:r>
            <a:r>
              <a:rPr lang="zh-CN" altLang="en" sz="2000" dirty="0"/>
              <a:t>）</a:t>
            </a:r>
            <a:r>
              <a:rPr lang="zh-CN" altLang="en-US" sz="2000" dirty="0"/>
              <a:t>的任何具有更高编号的</a:t>
            </a:r>
            <a:r>
              <a:rPr lang="en" altLang="zh-CN" sz="2000" dirty="0"/>
              <a:t>Proposal</a:t>
            </a:r>
            <a:r>
              <a:rPr lang="zh-CN" altLang="en-US" sz="2000" dirty="0"/>
              <a:t>值也一定为</a:t>
            </a:r>
            <a:r>
              <a:rPr lang="en" altLang="zh-CN" sz="2000" i="1" dirty="0"/>
              <a:t>v</a:t>
            </a:r>
          </a:p>
          <a:p>
            <a:pPr lvl="1" eaLnBrk="1" hangingPunct="1"/>
            <a:r>
              <a:rPr lang="en" altLang="zh-CN" sz="2000" dirty="0"/>
              <a:t>P2b</a:t>
            </a:r>
            <a:r>
              <a:rPr lang="zh-CN" altLang="en" sz="2000" dirty="0"/>
              <a:t>：</a:t>
            </a:r>
            <a:r>
              <a:rPr lang="zh-CN" altLang="en-US" sz="2000" dirty="0"/>
              <a:t>如果值为</a:t>
            </a:r>
            <a:r>
              <a:rPr lang="en" altLang="zh-CN" sz="2000" i="1" dirty="0"/>
              <a:t>v</a:t>
            </a:r>
            <a:r>
              <a:rPr lang="zh-CN" altLang="en-US" sz="2000" dirty="0"/>
              <a:t>的</a:t>
            </a:r>
            <a:r>
              <a:rPr lang="en" altLang="zh-CN" sz="2000" dirty="0"/>
              <a:t>Proposal</a:t>
            </a:r>
            <a:r>
              <a:rPr lang="zh-CN" altLang="en-US" sz="2000" dirty="0"/>
              <a:t>被选定（</a:t>
            </a:r>
            <a:r>
              <a:rPr lang="en" altLang="zh-CN" sz="2000" dirty="0"/>
              <a:t>Chosen</a:t>
            </a:r>
            <a:r>
              <a:rPr lang="zh-CN" altLang="en" sz="2000" dirty="0"/>
              <a:t>），</a:t>
            </a:r>
            <a:r>
              <a:rPr lang="zh-CN" altLang="en-US" sz="2000" dirty="0"/>
              <a:t>则对所有的</a:t>
            </a:r>
            <a:r>
              <a:rPr lang="en" altLang="zh-CN" sz="2000" dirty="0"/>
              <a:t>Proposer</a:t>
            </a:r>
            <a:r>
              <a:rPr lang="zh-CN" altLang="en" sz="2000" dirty="0"/>
              <a:t>，</a:t>
            </a:r>
            <a:r>
              <a:rPr lang="zh-CN" altLang="en-US" sz="2000" dirty="0"/>
              <a:t>它们提出的任何具有更高编号的</a:t>
            </a:r>
            <a:r>
              <a:rPr lang="en" altLang="zh-CN" sz="2000" dirty="0"/>
              <a:t>Proposal</a:t>
            </a:r>
            <a:r>
              <a:rPr lang="zh-CN" altLang="en-US" sz="2000" dirty="0"/>
              <a:t>值也一定为</a:t>
            </a:r>
            <a:r>
              <a:rPr lang="en" altLang="zh-CN" sz="2000" i="1" dirty="0"/>
              <a:t>v</a:t>
            </a:r>
          </a:p>
          <a:p>
            <a:pPr lvl="1" eaLnBrk="1" hangingPunct="1"/>
            <a:r>
              <a:rPr lang="en" altLang="zh-CN" sz="2000" dirty="0"/>
              <a:t>P2c</a:t>
            </a:r>
            <a:r>
              <a:rPr lang="zh-CN" altLang="en" sz="2000" dirty="0"/>
              <a:t>：</a:t>
            </a:r>
            <a:r>
              <a:rPr lang="zh-CN" altLang="en-US" sz="2000" dirty="0"/>
              <a:t>为了提出值为</a:t>
            </a:r>
            <a:r>
              <a:rPr lang="en" altLang="zh-CN" sz="2000" i="1" dirty="0"/>
              <a:t>v</a:t>
            </a:r>
            <a:r>
              <a:rPr lang="zh-CN" altLang="en-US" sz="2000" dirty="0"/>
              <a:t>且编号为</a:t>
            </a:r>
            <a:r>
              <a:rPr lang="en" altLang="zh-CN" sz="2000" i="1" dirty="0"/>
              <a:t>n</a:t>
            </a:r>
            <a:r>
              <a:rPr lang="zh-CN" altLang="en-US" sz="2000" dirty="0"/>
              <a:t>的</a:t>
            </a:r>
            <a:r>
              <a:rPr lang="en" altLang="zh-CN" sz="2000" dirty="0"/>
              <a:t>Proposal</a:t>
            </a:r>
            <a:r>
              <a:rPr lang="zh-CN" altLang="en" sz="2000" dirty="0"/>
              <a:t>，</a:t>
            </a:r>
            <a:r>
              <a:rPr lang="zh-CN" altLang="en-US" sz="2000" dirty="0"/>
              <a:t>必须存在一个包含超过一半</a:t>
            </a:r>
            <a:r>
              <a:rPr lang="en" altLang="zh-CN" sz="2000" dirty="0"/>
              <a:t>Acceptors</a:t>
            </a:r>
            <a:r>
              <a:rPr lang="zh-CN" altLang="en-US" sz="2000" dirty="0"/>
              <a:t>的集合</a:t>
            </a:r>
            <a:r>
              <a:rPr lang="en" altLang="zh-CN" sz="2000" i="1" dirty="0"/>
              <a:t>S</a:t>
            </a:r>
            <a:r>
              <a:rPr lang="zh-CN" altLang="en" sz="2000" dirty="0"/>
              <a:t>，</a:t>
            </a:r>
            <a:r>
              <a:rPr lang="zh-CN" altLang="en-US" sz="2000" dirty="0"/>
              <a:t>满足</a:t>
            </a:r>
            <a:endParaRPr lang="en-US" altLang="zh-CN" sz="2000" dirty="0"/>
          </a:p>
          <a:p>
            <a:pPr lvl="2" eaLnBrk="1" hangingPunct="1"/>
            <a:r>
              <a:rPr lang="zh-CN" altLang="en-US" sz="1700" dirty="0"/>
              <a:t>没有任何</a:t>
            </a:r>
            <a:r>
              <a:rPr lang="en" altLang="zh-CN" sz="1700" i="1" dirty="0"/>
              <a:t>S</a:t>
            </a:r>
            <a:r>
              <a:rPr lang="zh-CN" altLang="en-US" sz="1700" dirty="0"/>
              <a:t>中的</a:t>
            </a:r>
            <a:r>
              <a:rPr lang="en" altLang="zh-CN" sz="1700" dirty="0"/>
              <a:t>Acceptors</a:t>
            </a:r>
            <a:r>
              <a:rPr lang="zh-CN" altLang="en-US" sz="1700" dirty="0"/>
              <a:t>曾经接受（</a:t>
            </a:r>
            <a:r>
              <a:rPr lang="en" altLang="zh-CN" sz="1700" dirty="0"/>
              <a:t>Accept</a:t>
            </a:r>
            <a:r>
              <a:rPr lang="zh-CN" altLang="en" sz="1700" dirty="0"/>
              <a:t>）</a:t>
            </a:r>
            <a:r>
              <a:rPr lang="zh-CN" altLang="en-US" sz="1700" dirty="0"/>
              <a:t>过编号比</a:t>
            </a:r>
            <a:r>
              <a:rPr lang="en" altLang="zh-CN" sz="1700" i="1" dirty="0"/>
              <a:t>n</a:t>
            </a:r>
            <a:r>
              <a:rPr lang="zh-CN" altLang="en-US" sz="1700" dirty="0"/>
              <a:t>小的</a:t>
            </a:r>
            <a:r>
              <a:rPr lang="en" altLang="zh-CN" sz="1700" dirty="0"/>
              <a:t>Proposal</a:t>
            </a:r>
            <a:r>
              <a:rPr lang="zh-CN" altLang="en" sz="1700" dirty="0"/>
              <a:t>，</a:t>
            </a:r>
            <a:r>
              <a:rPr lang="zh-CN" altLang="en-US" sz="1700" dirty="0"/>
              <a:t>或者</a:t>
            </a:r>
            <a:endParaRPr lang="en-US" altLang="zh-CN" sz="1700" dirty="0"/>
          </a:p>
          <a:p>
            <a:pPr lvl="2" eaLnBrk="1" hangingPunct="1"/>
            <a:r>
              <a:rPr lang="en" altLang="zh-CN" sz="1700" i="1" dirty="0"/>
              <a:t>v</a:t>
            </a:r>
            <a:r>
              <a:rPr lang="zh-CN" altLang="en-US" sz="1700" dirty="0"/>
              <a:t>和</a:t>
            </a:r>
            <a:r>
              <a:rPr lang="en" altLang="zh-CN" sz="1700" i="1" dirty="0"/>
              <a:t>S</a:t>
            </a:r>
            <a:r>
              <a:rPr lang="zh-CN" altLang="en-US" sz="1700" dirty="0"/>
              <a:t>中的</a:t>
            </a:r>
            <a:r>
              <a:rPr lang="en" altLang="zh-CN" sz="1700" dirty="0"/>
              <a:t>Acceptors</a:t>
            </a:r>
            <a:r>
              <a:rPr lang="zh-CN" altLang="en-US" sz="1700" dirty="0"/>
              <a:t>所接受过</a:t>
            </a:r>
            <a:r>
              <a:rPr lang="en-US" altLang="zh-CN" sz="1700" dirty="0"/>
              <a:t>(</a:t>
            </a:r>
            <a:r>
              <a:rPr lang="en" altLang="zh-CN" sz="1700" dirty="0"/>
              <a:t>Accept)</a:t>
            </a:r>
            <a:r>
              <a:rPr lang="zh-CN" altLang="en-US" sz="1700" dirty="0"/>
              <a:t>的编号最大且小于</a:t>
            </a:r>
            <a:r>
              <a:rPr lang="en" altLang="zh-CN" sz="1700" i="1" dirty="0"/>
              <a:t>n</a:t>
            </a:r>
            <a:r>
              <a:rPr lang="zh-CN" altLang="en-US" sz="1700" dirty="0"/>
              <a:t>的</a:t>
            </a:r>
            <a:r>
              <a:rPr lang="en" altLang="zh-CN" sz="1700" dirty="0"/>
              <a:t>Proposal</a:t>
            </a:r>
            <a:r>
              <a:rPr lang="zh-CN" altLang="en-US" sz="1700" dirty="0"/>
              <a:t>值一致</a:t>
            </a:r>
            <a:endParaRPr lang="zh-CN" altLang="en" sz="1700" dirty="0"/>
          </a:p>
        </p:txBody>
      </p:sp>
    </p:spTree>
    <p:extLst>
      <p:ext uri="{BB962C8B-B14F-4D97-AF65-F5344CB8AC3E}">
        <p14:creationId xmlns:p14="http://schemas.microsoft.com/office/powerpoint/2010/main" val="170009208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a:extLst>
              <a:ext uri="{FF2B5EF4-FFF2-40B4-BE49-F238E27FC236}">
                <a16:creationId xmlns:a16="http://schemas.microsoft.com/office/drawing/2014/main" id="{CDEEA454-D3E1-5041-8AAE-71024E1A471F}"/>
              </a:ext>
            </a:extLst>
          </p:cNvPr>
          <p:cNvSpPr>
            <a:spLocks noGrp="1" noChangeArrowheads="1"/>
          </p:cNvSpPr>
          <p:nvPr>
            <p:ph type="title"/>
          </p:nvPr>
        </p:nvSpPr>
        <p:spPr/>
        <p:txBody>
          <a:bodyPr/>
          <a:lstStyle/>
          <a:p>
            <a:pPr eaLnBrk="1" hangingPunct="1"/>
            <a:r>
              <a:rPr lang="en" altLang="zh-CN" sz="4800" dirty="0" err="1">
                <a:solidFill>
                  <a:srgbClr val="4C27FF"/>
                </a:solidFill>
              </a:rPr>
              <a:t>Paxos</a:t>
            </a:r>
            <a:r>
              <a:rPr lang="zh-CN" altLang="en" sz="4800" dirty="0">
                <a:solidFill>
                  <a:srgbClr val="4C27FF"/>
                </a:solidFill>
              </a:rPr>
              <a:t>的</a:t>
            </a:r>
            <a:r>
              <a:rPr lang="zh-CN" altLang="en-US" sz="4800" dirty="0">
                <a:solidFill>
                  <a:srgbClr val="4C27FF"/>
                </a:solidFill>
              </a:rPr>
              <a:t>一致性算法</a:t>
            </a:r>
          </a:p>
        </p:txBody>
      </p:sp>
      <p:pic>
        <p:nvPicPr>
          <p:cNvPr id="4" name="图片 3">
            <a:extLst>
              <a:ext uri="{FF2B5EF4-FFF2-40B4-BE49-F238E27FC236}">
                <a16:creationId xmlns:a16="http://schemas.microsoft.com/office/drawing/2014/main" id="{CC9CE5E9-2797-7E4C-8E4C-DE4EF147C040}"/>
              </a:ext>
            </a:extLst>
          </p:cNvPr>
          <p:cNvPicPr>
            <a:picLocks noChangeAspect="1"/>
          </p:cNvPicPr>
          <p:nvPr/>
        </p:nvPicPr>
        <p:blipFill>
          <a:blip r:embed="rId3"/>
          <a:stretch>
            <a:fillRect/>
          </a:stretch>
        </p:blipFill>
        <p:spPr>
          <a:xfrm>
            <a:off x="1228027" y="1115616"/>
            <a:ext cx="6644733" cy="5698190"/>
          </a:xfrm>
          <a:prstGeom prst="rect">
            <a:avLst/>
          </a:prstGeom>
        </p:spPr>
      </p:pic>
      <p:sp>
        <p:nvSpPr>
          <p:cNvPr id="5" name="文本框 4">
            <a:extLst>
              <a:ext uri="{FF2B5EF4-FFF2-40B4-BE49-F238E27FC236}">
                <a16:creationId xmlns:a16="http://schemas.microsoft.com/office/drawing/2014/main" id="{341123B0-33AB-CB42-BD84-754E478113F6}"/>
              </a:ext>
            </a:extLst>
          </p:cNvPr>
          <p:cNvSpPr txBox="1"/>
          <p:nvPr/>
        </p:nvSpPr>
        <p:spPr>
          <a:xfrm>
            <a:off x="5943601" y="6367346"/>
            <a:ext cx="1895706" cy="312234"/>
          </a:xfrm>
          <a:prstGeom prst="rect">
            <a:avLst/>
          </a:prstGeom>
          <a:solidFill>
            <a:schemeClr val="bg1"/>
          </a:solidFill>
        </p:spPr>
        <p:txBody>
          <a:bodyPr wrap="square" rtlCol="0">
            <a:spAutoFit/>
          </a:bodyPr>
          <a:lstStyle/>
          <a:p>
            <a:endParaRPr kumimoji="1" lang="zh-CN" altLang="en-US" dirty="0"/>
          </a:p>
        </p:txBody>
      </p:sp>
    </p:spTree>
    <p:extLst>
      <p:ext uri="{BB962C8B-B14F-4D97-AF65-F5344CB8AC3E}">
        <p14:creationId xmlns:p14="http://schemas.microsoft.com/office/powerpoint/2010/main" val="61853384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a:extLst>
              <a:ext uri="{FF2B5EF4-FFF2-40B4-BE49-F238E27FC236}">
                <a16:creationId xmlns:a16="http://schemas.microsoft.com/office/drawing/2014/main" id="{CDEEA454-D3E1-5041-8AAE-71024E1A471F}"/>
              </a:ext>
            </a:extLst>
          </p:cNvPr>
          <p:cNvSpPr>
            <a:spLocks noGrp="1" noChangeArrowheads="1"/>
          </p:cNvSpPr>
          <p:nvPr>
            <p:ph type="title"/>
          </p:nvPr>
        </p:nvSpPr>
        <p:spPr/>
        <p:txBody>
          <a:bodyPr/>
          <a:lstStyle/>
          <a:p>
            <a:pPr eaLnBrk="1" hangingPunct="1"/>
            <a:r>
              <a:rPr lang="en" altLang="zh-CN" sz="4800" dirty="0" err="1">
                <a:solidFill>
                  <a:srgbClr val="4C27FF"/>
                </a:solidFill>
              </a:rPr>
              <a:t>Paxos</a:t>
            </a:r>
            <a:r>
              <a:rPr lang="zh-CN" altLang="en" sz="4800" dirty="0">
                <a:solidFill>
                  <a:srgbClr val="4C27FF"/>
                </a:solidFill>
              </a:rPr>
              <a:t>的</a:t>
            </a:r>
            <a:r>
              <a:rPr lang="zh-CN" altLang="en-US" sz="4800" dirty="0">
                <a:solidFill>
                  <a:srgbClr val="4C27FF"/>
                </a:solidFill>
              </a:rPr>
              <a:t>一致性算法</a:t>
            </a:r>
          </a:p>
        </p:txBody>
      </p:sp>
      <p:pic>
        <p:nvPicPr>
          <p:cNvPr id="2" name="图片 1">
            <a:extLst>
              <a:ext uri="{FF2B5EF4-FFF2-40B4-BE49-F238E27FC236}">
                <a16:creationId xmlns:a16="http://schemas.microsoft.com/office/drawing/2014/main" id="{3ADB3584-2CCE-6344-993A-AF0B26CE6777}"/>
              </a:ext>
            </a:extLst>
          </p:cNvPr>
          <p:cNvPicPr>
            <a:picLocks noChangeAspect="1"/>
          </p:cNvPicPr>
          <p:nvPr/>
        </p:nvPicPr>
        <p:blipFill>
          <a:blip r:embed="rId3"/>
          <a:stretch>
            <a:fillRect/>
          </a:stretch>
        </p:blipFill>
        <p:spPr>
          <a:xfrm>
            <a:off x="1115122" y="1115616"/>
            <a:ext cx="6845226" cy="5742384"/>
          </a:xfrm>
          <a:prstGeom prst="rect">
            <a:avLst/>
          </a:prstGeom>
        </p:spPr>
      </p:pic>
      <p:sp>
        <p:nvSpPr>
          <p:cNvPr id="3" name="文本框 2">
            <a:extLst>
              <a:ext uri="{FF2B5EF4-FFF2-40B4-BE49-F238E27FC236}">
                <a16:creationId xmlns:a16="http://schemas.microsoft.com/office/drawing/2014/main" id="{5D958C5B-46FE-704D-98E5-E55CCECC9DA1}"/>
              </a:ext>
            </a:extLst>
          </p:cNvPr>
          <p:cNvSpPr txBox="1"/>
          <p:nvPr/>
        </p:nvSpPr>
        <p:spPr>
          <a:xfrm>
            <a:off x="5921298" y="6322741"/>
            <a:ext cx="2039050" cy="412596"/>
          </a:xfrm>
          <a:prstGeom prst="rect">
            <a:avLst/>
          </a:prstGeom>
          <a:solidFill>
            <a:schemeClr val="bg1"/>
          </a:solidFill>
        </p:spPr>
        <p:txBody>
          <a:bodyPr wrap="square" rtlCol="0">
            <a:spAutoFit/>
          </a:bodyPr>
          <a:lstStyle/>
          <a:p>
            <a:endParaRPr kumimoji="1" lang="zh-CN" altLang="en-US" dirty="0"/>
          </a:p>
        </p:txBody>
      </p:sp>
    </p:spTree>
    <p:extLst>
      <p:ext uri="{BB962C8B-B14F-4D97-AF65-F5344CB8AC3E}">
        <p14:creationId xmlns:p14="http://schemas.microsoft.com/office/powerpoint/2010/main" val="29225536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CFCA6762-1933-C84B-AC11-DEE2C8A80823}"/>
              </a:ext>
            </a:extLst>
          </p:cNvPr>
          <p:cNvSpPr>
            <a:spLocks noGrp="1" noChangeArrowheads="1"/>
          </p:cNvSpPr>
          <p:nvPr>
            <p:ph type="title"/>
          </p:nvPr>
        </p:nvSpPr>
        <p:spPr/>
        <p:txBody>
          <a:bodyPr/>
          <a:lstStyle/>
          <a:p>
            <a:pPr eaLnBrk="1" hangingPunct="1"/>
            <a:r>
              <a:rPr lang="en" altLang="zh-CN" sz="4800" dirty="0" err="1">
                <a:solidFill>
                  <a:srgbClr val="4C27FF"/>
                </a:solidFill>
              </a:rPr>
              <a:t>Paxos</a:t>
            </a:r>
            <a:r>
              <a:rPr lang="zh-CN" altLang="en-US" sz="4800" dirty="0">
                <a:solidFill>
                  <a:srgbClr val="4C27FF"/>
                </a:solidFill>
              </a:rPr>
              <a:t>算法伪代码</a:t>
            </a:r>
          </a:p>
        </p:txBody>
      </p:sp>
      <p:pic>
        <p:nvPicPr>
          <p:cNvPr id="4" name="图片 3">
            <a:extLst>
              <a:ext uri="{FF2B5EF4-FFF2-40B4-BE49-F238E27FC236}">
                <a16:creationId xmlns:a16="http://schemas.microsoft.com/office/drawing/2014/main" id="{7ABA5C01-5481-544F-92FF-D57F5A6E6AD7}"/>
              </a:ext>
            </a:extLst>
          </p:cNvPr>
          <p:cNvPicPr>
            <a:picLocks noChangeAspect="1"/>
          </p:cNvPicPr>
          <p:nvPr/>
        </p:nvPicPr>
        <p:blipFill>
          <a:blip r:embed="rId2"/>
          <a:stretch>
            <a:fillRect/>
          </a:stretch>
        </p:blipFill>
        <p:spPr>
          <a:xfrm>
            <a:off x="797776" y="1115616"/>
            <a:ext cx="7345319" cy="5742384"/>
          </a:xfrm>
          <a:prstGeom prst="rect">
            <a:avLst/>
          </a:prstGeom>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a:extLst>
              <a:ext uri="{FF2B5EF4-FFF2-40B4-BE49-F238E27FC236}">
                <a16:creationId xmlns:a16="http://schemas.microsoft.com/office/drawing/2014/main" id="{FC89E8F0-49C2-F646-920A-514D2A902BD0}"/>
              </a:ext>
            </a:extLst>
          </p:cNvPr>
          <p:cNvSpPr>
            <a:spLocks noGrp="1" noChangeArrowheads="1"/>
          </p:cNvSpPr>
          <p:nvPr>
            <p:ph type="title"/>
          </p:nvPr>
        </p:nvSpPr>
        <p:spPr/>
        <p:txBody>
          <a:bodyPr/>
          <a:lstStyle/>
          <a:p>
            <a:pPr eaLnBrk="1" hangingPunct="1"/>
            <a:r>
              <a:rPr lang="zh-CN" altLang="en-US" sz="4800">
                <a:solidFill>
                  <a:srgbClr val="4C27FF"/>
                </a:solidFill>
              </a:rPr>
              <a:t>图示</a:t>
            </a:r>
            <a:r>
              <a:rPr lang="en-US" altLang="zh-CN" sz="4800">
                <a:solidFill>
                  <a:srgbClr val="4C27FF"/>
                </a:solidFill>
              </a:rPr>
              <a:t>Paxos</a:t>
            </a:r>
            <a:r>
              <a:rPr lang="zh-CN" altLang="en-US" sz="4800">
                <a:solidFill>
                  <a:srgbClr val="4C27FF"/>
                </a:solidFill>
              </a:rPr>
              <a:t>算法</a:t>
            </a:r>
          </a:p>
        </p:txBody>
      </p:sp>
      <p:sp>
        <p:nvSpPr>
          <p:cNvPr id="36866" name="内容占位符 3">
            <a:extLst>
              <a:ext uri="{FF2B5EF4-FFF2-40B4-BE49-F238E27FC236}">
                <a16:creationId xmlns:a16="http://schemas.microsoft.com/office/drawing/2014/main" id="{E4EE7277-FC4C-F04B-B0FF-79E37D828224}"/>
              </a:ext>
            </a:extLst>
          </p:cNvPr>
          <p:cNvSpPr>
            <a:spLocks noGrp="1" noChangeArrowheads="1"/>
          </p:cNvSpPr>
          <p:nvPr>
            <p:ph idx="1"/>
          </p:nvPr>
        </p:nvSpPr>
        <p:spPr>
          <a:xfrm>
            <a:off x="144967" y="1139742"/>
            <a:ext cx="8229600" cy="629328"/>
          </a:xfrm>
        </p:spPr>
        <p:txBody>
          <a:bodyPr/>
          <a:lstStyle/>
          <a:p>
            <a:pPr marL="0" indent="0" eaLnBrk="1" hangingPunct="1">
              <a:buNone/>
            </a:pPr>
            <a:r>
              <a:rPr lang="zh-CN" altLang="en-US" sz="2800" dirty="0"/>
              <a:t>基本没有故障存在的</a:t>
            </a:r>
            <a:r>
              <a:rPr lang="en-US" altLang="zh-CN" sz="2800" dirty="0" err="1"/>
              <a:t>Paxos</a:t>
            </a:r>
            <a:r>
              <a:rPr lang="zh-CN" altLang="en-US" sz="2800" dirty="0"/>
              <a:t>算法</a:t>
            </a:r>
          </a:p>
        </p:txBody>
      </p:sp>
      <p:pic>
        <p:nvPicPr>
          <p:cNvPr id="36867" name="图片 5">
            <a:extLst>
              <a:ext uri="{FF2B5EF4-FFF2-40B4-BE49-F238E27FC236}">
                <a16:creationId xmlns:a16="http://schemas.microsoft.com/office/drawing/2014/main" id="{44AE7363-2BB2-B143-8143-D644C1A49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76844"/>
            <a:ext cx="9144000"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A0D8EC1F-841F-0B4A-9251-7760536F99C7}"/>
              </a:ext>
            </a:extLst>
          </p:cNvPr>
          <p:cNvSpPr>
            <a:spLocks noGrp="1" noChangeArrowheads="1"/>
          </p:cNvSpPr>
          <p:nvPr>
            <p:ph type="title"/>
          </p:nvPr>
        </p:nvSpPr>
        <p:spPr/>
        <p:txBody>
          <a:bodyPr/>
          <a:lstStyle/>
          <a:p>
            <a:pPr eaLnBrk="1" hangingPunct="1"/>
            <a:r>
              <a:rPr lang="zh-CN" altLang="en-US" sz="4800">
                <a:solidFill>
                  <a:srgbClr val="4C27FF"/>
                </a:solidFill>
              </a:rPr>
              <a:t>图示</a:t>
            </a:r>
            <a:r>
              <a:rPr lang="en-US" altLang="zh-CN" sz="4800">
                <a:solidFill>
                  <a:srgbClr val="4C27FF"/>
                </a:solidFill>
              </a:rPr>
              <a:t>Paxos</a:t>
            </a:r>
            <a:r>
              <a:rPr lang="zh-CN" altLang="en-US" sz="4800">
                <a:solidFill>
                  <a:srgbClr val="4C27FF"/>
                </a:solidFill>
              </a:rPr>
              <a:t>算法</a:t>
            </a:r>
          </a:p>
        </p:txBody>
      </p:sp>
      <p:sp>
        <p:nvSpPr>
          <p:cNvPr id="37890" name="内容占位符 3">
            <a:extLst>
              <a:ext uri="{FF2B5EF4-FFF2-40B4-BE49-F238E27FC236}">
                <a16:creationId xmlns:a16="http://schemas.microsoft.com/office/drawing/2014/main" id="{DBA25B7B-621F-1041-8761-1B0E740F0C1A}"/>
              </a:ext>
            </a:extLst>
          </p:cNvPr>
          <p:cNvSpPr>
            <a:spLocks noGrp="1" noChangeArrowheads="1"/>
          </p:cNvSpPr>
          <p:nvPr>
            <p:ph idx="1"/>
          </p:nvPr>
        </p:nvSpPr>
        <p:spPr>
          <a:xfrm>
            <a:off x="267629" y="1166018"/>
            <a:ext cx="8229600" cy="584723"/>
          </a:xfrm>
        </p:spPr>
        <p:txBody>
          <a:bodyPr/>
          <a:lstStyle/>
          <a:p>
            <a:pPr marL="0" indent="0" eaLnBrk="1" hangingPunct="1">
              <a:buNone/>
            </a:pPr>
            <a:r>
              <a:rPr lang="zh-CN" altLang="en-US" sz="2800" dirty="0"/>
              <a:t>当一个</a:t>
            </a:r>
            <a:r>
              <a:rPr lang="en-US" altLang="zh-CN" sz="2800" dirty="0"/>
              <a:t>Acceptor</a:t>
            </a:r>
            <a:r>
              <a:rPr lang="zh-CN" altLang="en-US" sz="2800" dirty="0"/>
              <a:t>故障的</a:t>
            </a:r>
            <a:r>
              <a:rPr lang="en-US" altLang="zh-CN" sz="2800" dirty="0" err="1"/>
              <a:t>Paxos</a:t>
            </a:r>
            <a:r>
              <a:rPr lang="zh-CN" altLang="en-US" sz="2800" dirty="0"/>
              <a:t>算法</a:t>
            </a:r>
          </a:p>
        </p:txBody>
      </p:sp>
      <p:pic>
        <p:nvPicPr>
          <p:cNvPr id="37891" name="图片 2">
            <a:extLst>
              <a:ext uri="{FF2B5EF4-FFF2-40B4-BE49-F238E27FC236}">
                <a16:creationId xmlns:a16="http://schemas.microsoft.com/office/drawing/2014/main" id="{87EAD0AE-689A-E94C-BFCE-DA8365105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53815"/>
            <a:ext cx="9144000"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a:extLst>
              <a:ext uri="{FF2B5EF4-FFF2-40B4-BE49-F238E27FC236}">
                <a16:creationId xmlns:a16="http://schemas.microsoft.com/office/drawing/2014/main" id="{256E5BAC-AD4B-F54E-A97C-614581388CCA}"/>
              </a:ext>
            </a:extLst>
          </p:cNvPr>
          <p:cNvSpPr>
            <a:spLocks noGrp="1" noChangeArrowheads="1"/>
          </p:cNvSpPr>
          <p:nvPr>
            <p:ph type="title"/>
          </p:nvPr>
        </p:nvSpPr>
        <p:spPr/>
        <p:txBody>
          <a:bodyPr/>
          <a:lstStyle/>
          <a:p>
            <a:pPr eaLnBrk="1" hangingPunct="1"/>
            <a:r>
              <a:rPr lang="zh-CN" altLang="en-US" sz="4800" dirty="0">
                <a:solidFill>
                  <a:srgbClr val="4C27FF"/>
                </a:solidFill>
              </a:rPr>
              <a:t>图示</a:t>
            </a:r>
            <a:r>
              <a:rPr lang="en-US" altLang="zh-CN" sz="4800" dirty="0" err="1">
                <a:solidFill>
                  <a:srgbClr val="4C27FF"/>
                </a:solidFill>
              </a:rPr>
              <a:t>Paxos</a:t>
            </a:r>
            <a:r>
              <a:rPr lang="zh-CN" altLang="en-US" sz="4800" dirty="0">
                <a:solidFill>
                  <a:srgbClr val="4C27FF"/>
                </a:solidFill>
              </a:rPr>
              <a:t>算法</a:t>
            </a:r>
          </a:p>
        </p:txBody>
      </p:sp>
      <p:sp>
        <p:nvSpPr>
          <p:cNvPr id="38914" name="内容占位符 3">
            <a:extLst>
              <a:ext uri="{FF2B5EF4-FFF2-40B4-BE49-F238E27FC236}">
                <a16:creationId xmlns:a16="http://schemas.microsoft.com/office/drawing/2014/main" id="{55877EAB-68A9-BA48-A689-56BAAA3E5BC1}"/>
              </a:ext>
            </a:extLst>
          </p:cNvPr>
          <p:cNvSpPr>
            <a:spLocks noGrp="1" noChangeArrowheads="1"/>
          </p:cNvSpPr>
          <p:nvPr>
            <p:ph idx="1"/>
          </p:nvPr>
        </p:nvSpPr>
        <p:spPr>
          <a:xfrm>
            <a:off x="266700" y="1166018"/>
            <a:ext cx="8229600" cy="595875"/>
          </a:xfrm>
        </p:spPr>
        <p:txBody>
          <a:bodyPr/>
          <a:lstStyle/>
          <a:p>
            <a:pPr marL="0" indent="0" eaLnBrk="1" hangingPunct="1">
              <a:buNone/>
            </a:pPr>
            <a:r>
              <a:rPr lang="zh-CN" altLang="en-US" sz="2800"/>
              <a:t>当一个</a:t>
            </a:r>
            <a:r>
              <a:rPr lang="en-US" altLang="zh-CN" sz="2800"/>
              <a:t>Proposer</a:t>
            </a:r>
            <a:r>
              <a:rPr lang="zh-CN" altLang="en-US" sz="2800"/>
              <a:t>故障的</a:t>
            </a:r>
            <a:r>
              <a:rPr lang="en-US" altLang="zh-CN" sz="2800"/>
              <a:t>Paxos</a:t>
            </a:r>
            <a:r>
              <a:rPr lang="zh-CN" altLang="en-US" sz="2800"/>
              <a:t>算法</a:t>
            </a:r>
          </a:p>
        </p:txBody>
      </p:sp>
      <p:pic>
        <p:nvPicPr>
          <p:cNvPr id="38915" name="图片 5">
            <a:extLst>
              <a:ext uri="{FF2B5EF4-FFF2-40B4-BE49-F238E27FC236}">
                <a16:creationId xmlns:a16="http://schemas.microsoft.com/office/drawing/2014/main" id="{9C798FB4-3C87-0B48-BF5F-E44CDB443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934" r="1717" b="3105"/>
          <a:stretch>
            <a:fillRect/>
          </a:stretch>
        </p:blipFill>
        <p:spPr bwMode="auto">
          <a:xfrm>
            <a:off x="434897" y="1778842"/>
            <a:ext cx="8496300" cy="504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65B7D925-CE04-324A-977A-ED7E6BF39FE4}"/>
              </a:ext>
            </a:extLst>
          </p:cNvPr>
          <p:cNvSpPr>
            <a:spLocks noGrp="1" noChangeArrowheads="1"/>
          </p:cNvSpPr>
          <p:nvPr>
            <p:ph type="title"/>
          </p:nvPr>
        </p:nvSpPr>
        <p:spPr/>
        <p:txBody>
          <a:bodyPr/>
          <a:lstStyle/>
          <a:p>
            <a:pPr eaLnBrk="1" hangingPunct="1"/>
            <a:r>
              <a:rPr lang="zh-CN" altLang="en-US" sz="4800" dirty="0">
                <a:solidFill>
                  <a:srgbClr val="4C27FF"/>
                </a:solidFill>
              </a:rPr>
              <a:t>图示</a:t>
            </a:r>
            <a:r>
              <a:rPr lang="en-US" altLang="zh-CN" sz="4800" dirty="0" err="1">
                <a:solidFill>
                  <a:srgbClr val="4C27FF"/>
                </a:solidFill>
              </a:rPr>
              <a:t>Paxos</a:t>
            </a:r>
            <a:r>
              <a:rPr lang="zh-CN" altLang="en-US" sz="4800" dirty="0">
                <a:solidFill>
                  <a:srgbClr val="4C27FF"/>
                </a:solidFill>
              </a:rPr>
              <a:t>算法</a:t>
            </a:r>
          </a:p>
        </p:txBody>
      </p:sp>
      <p:sp>
        <p:nvSpPr>
          <p:cNvPr id="39938" name="内容占位符 3">
            <a:extLst>
              <a:ext uri="{FF2B5EF4-FFF2-40B4-BE49-F238E27FC236}">
                <a16:creationId xmlns:a16="http://schemas.microsoft.com/office/drawing/2014/main" id="{4FA0AA93-5AD1-FD44-A298-9689F8C0DE3A}"/>
              </a:ext>
            </a:extLst>
          </p:cNvPr>
          <p:cNvSpPr>
            <a:spLocks noGrp="1" noChangeArrowheads="1"/>
          </p:cNvSpPr>
          <p:nvPr>
            <p:ph idx="1"/>
          </p:nvPr>
        </p:nvSpPr>
        <p:spPr>
          <a:xfrm>
            <a:off x="133815" y="1115617"/>
            <a:ext cx="8229600" cy="581026"/>
          </a:xfrm>
        </p:spPr>
        <p:txBody>
          <a:bodyPr/>
          <a:lstStyle/>
          <a:p>
            <a:pPr marL="0" indent="0" eaLnBrk="1" hangingPunct="1">
              <a:buNone/>
            </a:pPr>
            <a:r>
              <a:rPr lang="zh-CN" altLang="en-US" sz="2800" dirty="0"/>
              <a:t>当多个</a:t>
            </a:r>
            <a:r>
              <a:rPr lang="en-US" altLang="zh-CN" sz="2800" dirty="0"/>
              <a:t>Proposer</a:t>
            </a:r>
            <a:r>
              <a:rPr lang="zh-CN" altLang="en-US" sz="2800" dirty="0"/>
              <a:t>故障的</a:t>
            </a:r>
            <a:r>
              <a:rPr lang="en-US" altLang="zh-CN" sz="2800" dirty="0" err="1"/>
              <a:t>Paxos</a:t>
            </a:r>
            <a:r>
              <a:rPr lang="zh-CN" altLang="en-US" sz="2800" dirty="0"/>
              <a:t>算法</a:t>
            </a:r>
          </a:p>
        </p:txBody>
      </p:sp>
      <p:pic>
        <p:nvPicPr>
          <p:cNvPr id="39939" name="图片 2">
            <a:extLst>
              <a:ext uri="{FF2B5EF4-FFF2-40B4-BE49-F238E27FC236}">
                <a16:creationId xmlns:a16="http://schemas.microsoft.com/office/drawing/2014/main" id="{53FD2D63-5763-2A44-AF10-E9FF2A2B8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388" y="1696642"/>
            <a:ext cx="6423103" cy="5154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55341A06-3A5D-4E74-80D6-AF024382486F}"/>
              </a:ext>
            </a:extLst>
          </p:cNvPr>
          <p:cNvSpPr/>
          <p:nvPr/>
        </p:nvSpPr>
        <p:spPr>
          <a:xfrm>
            <a:off x="-23813" y="5041900"/>
            <a:ext cx="9144001" cy="581025"/>
          </a:xfrm>
          <a:prstGeom prst="rect">
            <a:avLst/>
          </a:prstGeom>
          <a:solidFill>
            <a:srgbClr val="3333CC"/>
          </a:solidFill>
          <a:ln>
            <a:noFill/>
          </a:ln>
        </p:spPr>
        <p:style>
          <a:lnRef idx="2">
            <a:schemeClr val="accent6"/>
          </a:lnRef>
          <a:fillRef idx="1">
            <a:schemeClr val="lt1"/>
          </a:fillRef>
          <a:effectRef idx="0">
            <a:schemeClr val="accent6"/>
          </a:effectRef>
          <a:fontRef idx="minor">
            <a:schemeClr val="dk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zh-CN" altLang="en-US" sz="2400" b="1" dirty="0">
                <a:solidFill>
                  <a:srgbClr val="FFFF00"/>
                </a:solidFill>
                <a:latin typeface="+mn-lt"/>
                <a:ea typeface="SimHei" panose="02010609060101010101" pitchFamily="49" charset="-122"/>
              </a:rPr>
              <a:t>选择唯一的</a:t>
            </a:r>
            <a:r>
              <a:rPr lang="en-US" altLang="zh-CN" sz="2400" b="1" dirty="0">
                <a:solidFill>
                  <a:srgbClr val="FFFF00"/>
                </a:solidFill>
                <a:latin typeface="+mn-lt"/>
                <a:ea typeface="SimHei" panose="02010609060101010101" pitchFamily="49" charset="-122"/>
              </a:rPr>
              <a:t>Leader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a:extLst>
              <a:ext uri="{FF2B5EF4-FFF2-40B4-BE49-F238E27FC236}">
                <a16:creationId xmlns:a16="http://schemas.microsoft.com/office/drawing/2014/main" id="{22E9ED00-5A83-794F-AFB4-08F90CE9F0EC}"/>
              </a:ext>
            </a:extLst>
          </p:cNvPr>
          <p:cNvSpPr>
            <a:spLocks noGrp="1" noChangeArrowheads="1"/>
          </p:cNvSpPr>
          <p:nvPr>
            <p:ph type="title"/>
          </p:nvPr>
        </p:nvSpPr>
        <p:spPr/>
        <p:txBody>
          <a:bodyPr/>
          <a:lstStyle/>
          <a:p>
            <a:pPr eaLnBrk="1" hangingPunct="1"/>
            <a:r>
              <a:rPr lang="zh-CN" altLang="en-US" sz="4800">
                <a:solidFill>
                  <a:srgbClr val="4C27FF"/>
                </a:solidFill>
              </a:rPr>
              <a:t>图示</a:t>
            </a:r>
            <a:r>
              <a:rPr lang="en-US" altLang="zh-CN" sz="4800">
                <a:solidFill>
                  <a:srgbClr val="4C27FF"/>
                </a:solidFill>
              </a:rPr>
              <a:t>Paxos</a:t>
            </a:r>
            <a:r>
              <a:rPr lang="zh-CN" altLang="en-US" sz="4800">
                <a:solidFill>
                  <a:srgbClr val="4C27FF"/>
                </a:solidFill>
              </a:rPr>
              <a:t>算法</a:t>
            </a:r>
          </a:p>
        </p:txBody>
      </p:sp>
      <p:sp>
        <p:nvSpPr>
          <p:cNvPr id="40962" name="内容占位符 3">
            <a:extLst>
              <a:ext uri="{FF2B5EF4-FFF2-40B4-BE49-F238E27FC236}">
                <a16:creationId xmlns:a16="http://schemas.microsoft.com/office/drawing/2014/main" id="{A03412D8-1CD6-794B-9BEB-3C12E2897737}"/>
              </a:ext>
            </a:extLst>
          </p:cNvPr>
          <p:cNvSpPr>
            <a:spLocks noGrp="1" noChangeArrowheads="1"/>
          </p:cNvSpPr>
          <p:nvPr>
            <p:ph idx="1"/>
          </p:nvPr>
        </p:nvSpPr>
        <p:spPr>
          <a:xfrm>
            <a:off x="156118" y="1166018"/>
            <a:ext cx="8842916" cy="1710997"/>
          </a:xfrm>
        </p:spPr>
        <p:txBody>
          <a:bodyPr/>
          <a:lstStyle/>
          <a:p>
            <a:pPr eaLnBrk="1" hangingPunct="1"/>
            <a:r>
              <a:rPr lang="en-US" altLang="zh-CN" sz="2800" dirty="0"/>
              <a:t>Multi-</a:t>
            </a:r>
            <a:r>
              <a:rPr lang="en-US" altLang="zh-CN" sz="2800" dirty="0" err="1"/>
              <a:t>Paxos</a:t>
            </a:r>
            <a:endParaRPr lang="en-US" altLang="zh-CN" sz="2800" dirty="0"/>
          </a:p>
          <a:p>
            <a:pPr lvl="1" eaLnBrk="1" hangingPunct="1"/>
            <a:r>
              <a:rPr lang="zh-CN" altLang="en-US" sz="2400" dirty="0"/>
              <a:t>只有一个</a:t>
            </a:r>
            <a:r>
              <a:rPr lang="en-US" altLang="zh-CN" sz="2400" dirty="0"/>
              <a:t>Leader</a:t>
            </a:r>
          </a:p>
          <a:p>
            <a:pPr lvl="1" eaLnBrk="1" hangingPunct="1"/>
            <a:r>
              <a:rPr lang="zh-CN" altLang="en-US" sz="2400" dirty="0"/>
              <a:t>如果</a:t>
            </a:r>
            <a:r>
              <a:rPr lang="en-US" altLang="zh-CN" sz="2400" dirty="0"/>
              <a:t>Leader</a:t>
            </a:r>
            <a:r>
              <a:rPr lang="zh-CN" altLang="en-US" sz="2400" dirty="0"/>
              <a:t>是相对稳定的，那么没有故障的</a:t>
            </a:r>
            <a:r>
              <a:rPr lang="en-US" altLang="zh-CN" sz="2400" dirty="0"/>
              <a:t>Multi-</a:t>
            </a:r>
            <a:r>
              <a:rPr lang="en-US" altLang="zh-CN" sz="2400" dirty="0" err="1"/>
              <a:t>Paxos</a:t>
            </a:r>
            <a:r>
              <a:rPr lang="en-US" altLang="zh-CN" sz="2400" dirty="0"/>
              <a:t> </a:t>
            </a:r>
            <a:r>
              <a:rPr lang="zh-CN" altLang="en-US" sz="2400" dirty="0"/>
              <a:t>可以省略</a:t>
            </a:r>
            <a:r>
              <a:rPr lang="en-US" altLang="zh-CN" sz="2400" dirty="0"/>
              <a:t>Pharse1</a:t>
            </a:r>
          </a:p>
        </p:txBody>
      </p:sp>
      <p:pic>
        <p:nvPicPr>
          <p:cNvPr id="40963" name="图片 4">
            <a:extLst>
              <a:ext uri="{FF2B5EF4-FFF2-40B4-BE49-F238E27FC236}">
                <a16:creationId xmlns:a16="http://schemas.microsoft.com/office/drawing/2014/main" id="{F13F90F8-A424-524A-BF2F-14C188E53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184"/>
          <a:stretch>
            <a:fillRect/>
          </a:stretch>
        </p:blipFill>
        <p:spPr bwMode="auto">
          <a:xfrm>
            <a:off x="0" y="3246765"/>
            <a:ext cx="91440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a:extLst>
              <a:ext uri="{FF2B5EF4-FFF2-40B4-BE49-F238E27FC236}">
                <a16:creationId xmlns:a16="http://schemas.microsoft.com/office/drawing/2014/main" id="{53C76908-0A00-AC43-9503-0681128A8370}"/>
              </a:ext>
            </a:extLst>
          </p:cNvPr>
          <p:cNvSpPr>
            <a:spLocks noGrp="1" noChangeArrowheads="1"/>
          </p:cNvSpPr>
          <p:nvPr>
            <p:ph type="title"/>
          </p:nvPr>
        </p:nvSpPr>
        <p:spPr/>
        <p:txBody>
          <a:bodyPr/>
          <a:lstStyle/>
          <a:p>
            <a:pPr eaLnBrk="1" hangingPunct="1"/>
            <a:r>
              <a:rPr lang="zh-CN" altLang="en-US" sz="4800">
                <a:solidFill>
                  <a:srgbClr val="4C27FF"/>
                </a:solidFill>
              </a:rPr>
              <a:t>图示</a:t>
            </a:r>
            <a:r>
              <a:rPr lang="en-US" altLang="zh-CN" sz="4800">
                <a:solidFill>
                  <a:srgbClr val="4C27FF"/>
                </a:solidFill>
              </a:rPr>
              <a:t>Paxos</a:t>
            </a:r>
            <a:r>
              <a:rPr lang="zh-CN" altLang="en-US" sz="4800">
                <a:solidFill>
                  <a:srgbClr val="4C27FF"/>
                </a:solidFill>
              </a:rPr>
              <a:t>算法</a:t>
            </a:r>
          </a:p>
        </p:txBody>
      </p:sp>
      <p:sp>
        <p:nvSpPr>
          <p:cNvPr id="41986" name="内容占位符 3">
            <a:extLst>
              <a:ext uri="{FF2B5EF4-FFF2-40B4-BE49-F238E27FC236}">
                <a16:creationId xmlns:a16="http://schemas.microsoft.com/office/drawing/2014/main" id="{20070089-0691-1945-A2CD-2E8C3153117C}"/>
              </a:ext>
            </a:extLst>
          </p:cNvPr>
          <p:cNvSpPr>
            <a:spLocks noGrp="1" noChangeArrowheads="1"/>
          </p:cNvSpPr>
          <p:nvPr>
            <p:ph idx="1"/>
          </p:nvPr>
        </p:nvSpPr>
        <p:spPr>
          <a:xfrm>
            <a:off x="256478" y="1166019"/>
            <a:ext cx="8229600" cy="573572"/>
          </a:xfrm>
        </p:spPr>
        <p:txBody>
          <a:bodyPr/>
          <a:lstStyle/>
          <a:p>
            <a:pPr marL="0" indent="0" eaLnBrk="1" hangingPunct="1">
              <a:buNone/>
            </a:pPr>
            <a:r>
              <a:rPr lang="zh-CN" altLang="en-US" sz="2800" dirty="0"/>
              <a:t>省略</a:t>
            </a:r>
            <a:r>
              <a:rPr lang="en-US" altLang="zh-CN" sz="2800" dirty="0"/>
              <a:t>Phase1</a:t>
            </a:r>
            <a:r>
              <a:rPr lang="zh-CN" altLang="en-US" sz="2800" dirty="0"/>
              <a:t>的</a:t>
            </a:r>
            <a:r>
              <a:rPr lang="en-US" altLang="zh-CN" sz="2800" dirty="0"/>
              <a:t>Multi-</a:t>
            </a:r>
            <a:r>
              <a:rPr lang="en-US" altLang="zh-CN" sz="2800" dirty="0" err="1"/>
              <a:t>Paxos</a:t>
            </a:r>
            <a:endParaRPr lang="en-US" altLang="zh-CN" sz="2800" dirty="0"/>
          </a:p>
        </p:txBody>
      </p:sp>
      <p:pic>
        <p:nvPicPr>
          <p:cNvPr id="41987" name="图片 2">
            <a:extLst>
              <a:ext uri="{FF2B5EF4-FFF2-40B4-BE49-F238E27FC236}">
                <a16:creationId xmlns:a16="http://schemas.microsoft.com/office/drawing/2014/main" id="{F72B246A-B4C5-2F45-9BAE-79D578D2D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9200"/>
            <a:ext cx="91440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681A-FA18-6F45-BACF-A5DAFDF64408}"/>
              </a:ext>
            </a:extLst>
          </p:cNvPr>
          <p:cNvSpPr>
            <a:spLocks noGrp="1"/>
          </p:cNvSpPr>
          <p:nvPr>
            <p:ph type="title"/>
          </p:nvPr>
        </p:nvSpPr>
        <p:spPr>
          <a:xfrm>
            <a:off x="0" y="-27384"/>
            <a:ext cx="9144000" cy="1143000"/>
          </a:xfrm>
        </p:spPr>
        <p:txBody>
          <a:bodyPr/>
          <a:lstStyle/>
          <a:p>
            <a:r>
              <a:rPr lang="en-US" altLang="ja-JP" sz="4800" dirty="0">
                <a:solidFill>
                  <a:srgbClr val="4C27FF"/>
                </a:solidFill>
                <a:latin typeface="+mn-lt"/>
              </a:rPr>
              <a:t>FLP</a:t>
            </a:r>
            <a:r>
              <a:rPr lang="ja-JP" altLang="en-US" sz="4800">
                <a:solidFill>
                  <a:srgbClr val="4C27FF"/>
                </a:solidFill>
                <a:latin typeface="+mn-lt"/>
              </a:rPr>
              <a:t>不可能定理</a:t>
            </a:r>
            <a:endParaRPr lang="en-US" sz="4800" dirty="0"/>
          </a:p>
        </p:txBody>
      </p:sp>
      <p:sp>
        <p:nvSpPr>
          <p:cNvPr id="3" name="Content Placeholder 2">
            <a:extLst>
              <a:ext uri="{FF2B5EF4-FFF2-40B4-BE49-F238E27FC236}">
                <a16:creationId xmlns:a16="http://schemas.microsoft.com/office/drawing/2014/main" id="{ADCB8A4F-1D82-2A45-B647-DA938B5B9C52}"/>
              </a:ext>
            </a:extLst>
          </p:cNvPr>
          <p:cNvSpPr>
            <a:spLocks noGrp="1"/>
          </p:cNvSpPr>
          <p:nvPr>
            <p:ph idx="1"/>
          </p:nvPr>
        </p:nvSpPr>
        <p:spPr>
          <a:xfrm>
            <a:off x="100360" y="1086813"/>
            <a:ext cx="8954429" cy="4525963"/>
          </a:xfrm>
        </p:spPr>
        <p:txBody>
          <a:bodyPr/>
          <a:lstStyle/>
          <a:p>
            <a:pPr>
              <a:defRPr/>
            </a:pPr>
            <a:r>
              <a:rPr lang="zh-CN" altLang="en-US" sz="2800" dirty="0"/>
              <a:t>分布式系统消息通信机制</a:t>
            </a:r>
            <a:endParaRPr lang="en-US" altLang="zh-CN" sz="2800" dirty="0"/>
          </a:p>
          <a:p>
            <a:pPr marL="742950" lvl="2" indent="-342900">
              <a:defRPr/>
            </a:pPr>
            <a:r>
              <a:rPr lang="zh-CN" altLang="en-US" sz="2400" dirty="0"/>
              <a:t>同步是指系统中的各个节点的时钟误差存在上限；并且消息传递必须在一定时间内完成，否则认为失败；同时各个节点完成处理消息的时间是一定的</a:t>
            </a:r>
            <a:endParaRPr lang="en-US" altLang="zh-CN" sz="2400" dirty="0"/>
          </a:p>
          <a:p>
            <a:pPr marL="742950" lvl="2" indent="-342900">
              <a:defRPr/>
            </a:pPr>
            <a:r>
              <a:rPr lang="zh-CN" altLang="en-US" sz="2400" dirty="0"/>
              <a:t>异步是指系统中各个节点可能存在较大的时钟差异，同时消息传输时间是任意长的，各节点对消息进行处理的时间也可能是任意长的</a:t>
            </a:r>
            <a:endParaRPr lang="en-US" altLang="ja-JP" sz="2400" dirty="0"/>
          </a:p>
          <a:p>
            <a:r>
              <a:rPr lang="en-US" altLang="ja-JP" sz="2800" dirty="0"/>
              <a:t>1985</a:t>
            </a:r>
            <a:r>
              <a:rPr lang="ja-JP" altLang="en-US" sz="2800"/>
              <a:t>年，</a:t>
            </a:r>
            <a:r>
              <a:rPr lang="en-HK" sz="2800" dirty="0" err="1"/>
              <a:t>Fisher、Lynch、Paterson</a:t>
            </a:r>
            <a:r>
              <a:rPr lang="ja-JP" altLang="en-US" sz="2800"/>
              <a:t>三位科学家发表了关于分布式一致性问题的不可能定理：在完全异步的分布式网络中，故障容错问题无法被解决</a:t>
            </a:r>
            <a:endParaRPr lang="en-US" sz="2800" dirty="0"/>
          </a:p>
        </p:txBody>
      </p:sp>
    </p:spTree>
    <p:extLst>
      <p:ext uri="{BB962C8B-B14F-4D97-AF65-F5344CB8AC3E}">
        <p14:creationId xmlns:p14="http://schemas.microsoft.com/office/powerpoint/2010/main" val="1903186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BD83C0-D069-1148-B582-145441EC7877}"/>
              </a:ext>
            </a:extLst>
          </p:cNvPr>
          <p:cNvSpPr>
            <a:spLocks noGrp="1"/>
          </p:cNvSpPr>
          <p:nvPr>
            <p:ph type="title"/>
          </p:nvPr>
        </p:nvSpPr>
        <p:spPr>
          <a:xfrm>
            <a:off x="-19878" y="-54310"/>
            <a:ext cx="9144000" cy="1143000"/>
          </a:xfrm>
        </p:spPr>
        <p:txBody>
          <a:bodyPr/>
          <a:lstStyle/>
          <a:p>
            <a:r>
              <a:rPr lang="zh-CN" altLang="en-US" dirty="0">
                <a:solidFill>
                  <a:srgbClr val="4C27FF"/>
                </a:solidFill>
              </a:rPr>
              <a:t>系统应用 </a:t>
            </a:r>
            <a:endParaRPr lang="en-US" dirty="0"/>
          </a:p>
        </p:txBody>
      </p:sp>
      <p:sp>
        <p:nvSpPr>
          <p:cNvPr id="5" name="Content Placeholder 4">
            <a:extLst>
              <a:ext uri="{FF2B5EF4-FFF2-40B4-BE49-F238E27FC236}">
                <a16:creationId xmlns:a16="http://schemas.microsoft.com/office/drawing/2014/main" id="{3ECE72E9-DD26-0148-8CE8-93BBF99ED24C}"/>
              </a:ext>
            </a:extLst>
          </p:cNvPr>
          <p:cNvSpPr>
            <a:spLocks noGrp="1"/>
          </p:cNvSpPr>
          <p:nvPr>
            <p:ph idx="1"/>
          </p:nvPr>
        </p:nvSpPr>
        <p:spPr>
          <a:xfrm>
            <a:off x="19878" y="1086814"/>
            <a:ext cx="9124122" cy="2559636"/>
          </a:xfrm>
          <a:noFill/>
          <a:ln>
            <a:noFill/>
          </a:ln>
        </p:spPr>
        <p:txBody>
          <a:bodyPr vert="horz" wrap="square" lIns="91440" tIns="45720" rIns="91440" bIns="45720" numCol="1" anchor="t" anchorCtr="0" compatLnSpc="1">
            <a:prstTxWarp prst="textNoShape">
              <a:avLst/>
            </a:prstTxWarp>
          </a:bodyPr>
          <a:lstStyle/>
          <a:p>
            <a:pPr eaLnBrk="1" hangingPunct="1"/>
            <a:r>
              <a:rPr lang="en-US" altLang="zh-CN" dirty="0" err="1"/>
              <a:t>ZooKeeper</a:t>
            </a:r>
            <a:endParaRPr lang="en-US" altLang="zh-CN" dirty="0"/>
          </a:p>
          <a:p>
            <a:pPr lvl="1"/>
            <a:r>
              <a:rPr lang="en-US" altLang="zh-CN" dirty="0" err="1"/>
              <a:t>开源的ZooKeeper是一个开源的类Paxos实现</a:t>
            </a:r>
            <a:endParaRPr lang="en-US" altLang="zh-CN" dirty="0"/>
          </a:p>
          <a:p>
            <a:pPr marL="342900" lvl="1" indent="-342900" eaLnBrk="1" hangingPunct="1">
              <a:buFont typeface="Arial" charset="0"/>
              <a:buChar char="•"/>
            </a:pPr>
            <a:r>
              <a:rPr lang="zh-CN" altLang="en-US" sz="3200" dirty="0"/>
              <a:t> </a:t>
            </a:r>
            <a:r>
              <a:rPr lang="en-US" altLang="zh-CN" sz="3200" dirty="0"/>
              <a:t>Chubby</a:t>
            </a:r>
          </a:p>
          <a:p>
            <a:pPr lvl="1"/>
            <a:r>
              <a:rPr lang="en-US" altLang="zh-CN" dirty="0" err="1"/>
              <a:t>Chubby使用Paxos来保证日志在各个副本上的一致性</a:t>
            </a:r>
            <a:endParaRPr lang="zh-CN" altLang="en-US" dirty="0"/>
          </a:p>
        </p:txBody>
      </p:sp>
    </p:spTree>
    <p:extLst>
      <p:ext uri="{BB962C8B-B14F-4D97-AF65-F5344CB8AC3E}">
        <p14:creationId xmlns:p14="http://schemas.microsoft.com/office/powerpoint/2010/main" val="7707475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702A9A46-BF17-1040-9BCE-C8B94BBADC7B}"/>
              </a:ext>
            </a:extLst>
          </p:cNvPr>
          <p:cNvSpPr>
            <a:spLocks noGrp="1"/>
          </p:cNvSpPr>
          <p:nvPr>
            <p:ph type="title"/>
          </p:nvPr>
        </p:nvSpPr>
        <p:spPr/>
        <p:txBody>
          <a:bodyPr/>
          <a:lstStyle/>
          <a:p>
            <a:r>
              <a:rPr lang="zh-CN" altLang="en-US" dirty="0">
                <a:solidFill>
                  <a:srgbClr val="4C27FF"/>
                </a:solidFill>
              </a:rPr>
              <a:t>系统应用</a:t>
            </a:r>
            <a:endParaRPr lang="en-US" dirty="0"/>
          </a:p>
        </p:txBody>
      </p:sp>
      <p:sp>
        <p:nvSpPr>
          <p:cNvPr id="2" name="内容占位符 1">
            <a:extLst>
              <a:ext uri="{FF2B5EF4-FFF2-40B4-BE49-F238E27FC236}">
                <a16:creationId xmlns:a16="http://schemas.microsoft.com/office/drawing/2014/main" id="{8BA56A6A-61BA-0E45-B388-36CA33FCFE41}"/>
              </a:ext>
            </a:extLst>
          </p:cNvPr>
          <p:cNvSpPr>
            <a:spLocks noGrp="1"/>
          </p:cNvSpPr>
          <p:nvPr>
            <p:ph idx="1"/>
          </p:nvPr>
        </p:nvSpPr>
        <p:spPr>
          <a:xfrm>
            <a:off x="175994" y="1166018"/>
            <a:ext cx="8823039" cy="4525963"/>
          </a:xfrm>
        </p:spPr>
        <p:txBody>
          <a:bodyPr/>
          <a:lstStyle/>
          <a:p>
            <a:pPr marL="0" lvl="0" indent="0" eaLnBrk="1" hangingPunct="1">
              <a:buNone/>
              <a:defRPr/>
            </a:pPr>
            <a:r>
              <a:rPr lang="zh-CN" altLang="en-US" dirty="0">
                <a:solidFill>
                  <a:prstClr val="black"/>
                </a:solidFill>
              </a:rPr>
              <a:t>Zoo</a:t>
            </a:r>
            <a:r>
              <a:rPr lang="en-US" altLang="zh-CN" dirty="0">
                <a:solidFill>
                  <a:prstClr val="black"/>
                </a:solidFill>
              </a:rPr>
              <a:t>K</a:t>
            </a:r>
            <a:r>
              <a:rPr lang="zh-CN" altLang="en-US" dirty="0">
                <a:solidFill>
                  <a:prstClr val="black"/>
                </a:solidFill>
              </a:rPr>
              <a:t>eeper和Chubby的异同点</a:t>
            </a:r>
            <a:endParaRPr lang="en-US" altLang="zh-CN" dirty="0">
              <a:solidFill>
                <a:prstClr val="black"/>
              </a:solidFill>
            </a:endParaRPr>
          </a:p>
          <a:p>
            <a:pPr marL="457200" lvl="0" indent="-457200" eaLnBrk="1" hangingPunct="1">
              <a:buFont typeface="Arial" panose="020B0604020202020204" pitchFamily="34" charset="0"/>
              <a:buChar char="•"/>
              <a:defRPr/>
            </a:pPr>
            <a:r>
              <a:rPr lang="zh-CN" altLang="en-US" sz="2800" dirty="0">
                <a:solidFill>
                  <a:prstClr val="black"/>
                </a:solidFill>
              </a:rPr>
              <a:t>相同点</a:t>
            </a:r>
          </a:p>
          <a:p>
            <a:pPr marL="1200150" lvl="1" indent="-457200">
              <a:buFont typeface="Arial" panose="020B0604020202020204" pitchFamily="34" charset="0"/>
              <a:buChar char="•"/>
              <a:defRPr/>
            </a:pPr>
            <a:r>
              <a:rPr lang="zh-CN" altLang="en-US" sz="2400" dirty="0">
                <a:solidFill>
                  <a:prstClr val="black"/>
                </a:solidFill>
              </a:rPr>
              <a:t>两者的数据模型相同，都是树形的层级目录结构，类似传统文件系统</a:t>
            </a:r>
          </a:p>
          <a:p>
            <a:pPr marL="1200150" lvl="1" indent="-457200">
              <a:buFont typeface="Arial" panose="020B0604020202020204" pitchFamily="34" charset="0"/>
              <a:buChar char="•"/>
              <a:defRPr/>
            </a:pPr>
            <a:r>
              <a:rPr lang="zh-CN" altLang="en-US" sz="2400" dirty="0">
                <a:solidFill>
                  <a:prstClr val="black"/>
                </a:solidFill>
              </a:rPr>
              <a:t>两者的节点相同，都分为临时节点和持久型节点</a:t>
            </a:r>
          </a:p>
          <a:p>
            <a:pPr marL="457200" lvl="0" indent="-457200" eaLnBrk="1" hangingPunct="1">
              <a:buFont typeface="Arial" panose="020B0604020202020204" pitchFamily="34" charset="0"/>
              <a:buChar char="•"/>
              <a:defRPr/>
            </a:pPr>
            <a:r>
              <a:rPr lang="zh-CN" altLang="en-US" sz="2800" dirty="0">
                <a:solidFill>
                  <a:prstClr val="black"/>
                </a:solidFill>
              </a:rPr>
              <a:t>不同点</a:t>
            </a:r>
          </a:p>
          <a:p>
            <a:pPr marL="1200150" lvl="1" indent="-457200">
              <a:buFont typeface="Arial" panose="020B0604020202020204" pitchFamily="34" charset="0"/>
              <a:buChar char="•"/>
              <a:defRPr/>
            </a:pPr>
            <a:r>
              <a:rPr lang="zh-CN" altLang="en-US" sz="2400" dirty="0">
                <a:solidFill>
                  <a:prstClr val="black"/>
                </a:solidFill>
              </a:rPr>
              <a:t>Chubby强调系统的可靠性以及高可用性等，而不追求处理高吞吐量；Zoo</a:t>
            </a:r>
            <a:r>
              <a:rPr lang="en-US" altLang="zh-CN" sz="2400" dirty="0">
                <a:solidFill>
                  <a:prstClr val="black"/>
                </a:solidFill>
              </a:rPr>
              <a:t>K</a:t>
            </a:r>
            <a:r>
              <a:rPr lang="zh-CN" altLang="en-US" sz="2400" dirty="0">
                <a:solidFill>
                  <a:prstClr val="black"/>
                </a:solidFill>
              </a:rPr>
              <a:t>eeper能处理高吞吐量</a:t>
            </a:r>
          </a:p>
          <a:p>
            <a:pPr marL="1200150" lvl="1" indent="-457200">
              <a:buFont typeface="Arial" panose="020B0604020202020204" pitchFamily="34" charset="0"/>
              <a:buChar char="•"/>
              <a:defRPr/>
            </a:pPr>
            <a:r>
              <a:rPr lang="zh-CN" altLang="en-US" sz="2400" dirty="0">
                <a:solidFill>
                  <a:prstClr val="black"/>
                </a:solidFill>
              </a:rPr>
              <a:t>Chubby只有主节点能提供读数据的服务，Zoo</a:t>
            </a:r>
            <a:r>
              <a:rPr lang="en-US" altLang="zh-CN" sz="2400" dirty="0">
                <a:solidFill>
                  <a:prstClr val="black"/>
                </a:solidFill>
              </a:rPr>
              <a:t>K</a:t>
            </a:r>
            <a:r>
              <a:rPr lang="zh-CN" altLang="en-US" sz="2400" dirty="0">
                <a:solidFill>
                  <a:prstClr val="black"/>
                </a:solidFill>
              </a:rPr>
              <a:t>eeper中从节点也能提供读数据服务</a:t>
            </a:r>
          </a:p>
          <a:p>
            <a:endParaRPr lang="zh-CN" altLang="en-US" dirty="0">
              <a:solidFill>
                <a:prstClr val="black"/>
              </a:solidFill>
            </a:endParaRPr>
          </a:p>
          <a:p>
            <a:endParaRPr kumimoji="1" lang="zh-CN" altLang="en-US" dirty="0"/>
          </a:p>
        </p:txBody>
      </p:sp>
    </p:spTree>
    <p:extLst>
      <p:ext uri="{BB962C8B-B14F-4D97-AF65-F5344CB8AC3E}">
        <p14:creationId xmlns:p14="http://schemas.microsoft.com/office/powerpoint/2010/main" val="2358891011"/>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E031C9F2-2FEB-D546-AD00-0401E4019410}"/>
              </a:ext>
            </a:extLst>
          </p:cNvPr>
          <p:cNvSpPr>
            <a:spLocks noGrp="1" noChangeArrowheads="1"/>
          </p:cNvSpPr>
          <p:nvPr>
            <p:ph type="title"/>
          </p:nvPr>
        </p:nvSpPr>
        <p:spPr/>
        <p:txBody>
          <a:bodyPr/>
          <a:lstStyle/>
          <a:p>
            <a:pPr eaLnBrk="1" hangingPunct="1"/>
            <a:r>
              <a:rPr lang="zh-CN" altLang="en-US" sz="4800">
                <a:solidFill>
                  <a:srgbClr val="4C27FF"/>
                </a:solidFill>
              </a:rPr>
              <a:t>目录</a:t>
            </a:r>
            <a:endParaRPr lang="en-US" altLang="zh-CN" sz="4800">
              <a:solidFill>
                <a:srgbClr val="4C27FF"/>
              </a:solidFill>
            </a:endParaRPr>
          </a:p>
        </p:txBody>
      </p:sp>
      <p:sp>
        <p:nvSpPr>
          <p:cNvPr id="6146" name="Rectangle 8">
            <a:extLst>
              <a:ext uri="{FF2B5EF4-FFF2-40B4-BE49-F238E27FC236}">
                <a16:creationId xmlns:a16="http://schemas.microsoft.com/office/drawing/2014/main" id="{DA8B9895-560D-1C46-AD33-CDC0434F5A17}"/>
              </a:ext>
            </a:extLst>
          </p:cNvPr>
          <p:cNvSpPr>
            <a:spLocks noGrp="1" noChangeArrowheads="1"/>
          </p:cNvSpPr>
          <p:nvPr>
            <p:ph idx="1"/>
          </p:nvPr>
        </p:nvSpPr>
        <p:spPr>
          <a:xfrm>
            <a:off x="78058" y="1115617"/>
            <a:ext cx="8954429" cy="2742706"/>
          </a:xfrm>
        </p:spPr>
        <p:txBody>
          <a:bodyPr/>
          <a:lstStyle/>
          <a:p>
            <a:pPr eaLnBrk="1" hangingPunct="1"/>
            <a:r>
              <a:rPr lang="zh-CN" altLang="en-US" sz="3600" dirty="0"/>
              <a:t>简介</a:t>
            </a:r>
            <a:endParaRPr lang="en-US" altLang="zh-CN" sz="3600" dirty="0"/>
          </a:p>
          <a:p>
            <a:pPr eaLnBrk="1" hangingPunct="1"/>
            <a:r>
              <a:rPr lang="zh-CN" altLang="en-US" sz="3600" dirty="0"/>
              <a:t>拜占庭容错</a:t>
            </a:r>
            <a:endParaRPr lang="en-US" altLang="zh-CN" sz="3600" dirty="0"/>
          </a:p>
          <a:p>
            <a:pPr eaLnBrk="1" hangingPunct="1"/>
            <a:r>
              <a:rPr lang="en-US" altLang="zh-CN" sz="3600" dirty="0" err="1"/>
              <a:t>Paxos</a:t>
            </a:r>
            <a:r>
              <a:rPr lang="zh-CN" altLang="en-US" sz="3600" dirty="0"/>
              <a:t>算法</a:t>
            </a:r>
            <a:endParaRPr lang="en-US" altLang="zh-CN" sz="3600" dirty="0"/>
          </a:p>
          <a:p>
            <a:pPr eaLnBrk="1" hangingPunct="1"/>
            <a:r>
              <a:rPr lang="en-US" altLang="zh-CN" sz="3600" dirty="0" err="1">
                <a:solidFill>
                  <a:srgbClr val="FF0000"/>
                </a:solidFill>
              </a:rPr>
              <a:t>PoW</a:t>
            </a:r>
            <a:r>
              <a:rPr lang="zh-CN" altLang="en-US" sz="3600" dirty="0">
                <a:solidFill>
                  <a:srgbClr val="FF0000"/>
                </a:solidFill>
              </a:rPr>
              <a:t>机制</a:t>
            </a:r>
            <a:endParaRPr lang="en-US" altLang="zh-CN" sz="3600" dirty="0">
              <a:solidFill>
                <a:srgbClr val="FF0000"/>
              </a:solidFill>
            </a:endParaRPr>
          </a:p>
        </p:txBody>
      </p:sp>
    </p:spTree>
    <p:extLst>
      <p:ext uri="{BB962C8B-B14F-4D97-AF65-F5344CB8AC3E}">
        <p14:creationId xmlns:p14="http://schemas.microsoft.com/office/powerpoint/2010/main" val="3660145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a:extLst>
              <a:ext uri="{FF2B5EF4-FFF2-40B4-BE49-F238E27FC236}">
                <a16:creationId xmlns:a16="http://schemas.microsoft.com/office/drawing/2014/main" id="{8E493170-748C-5346-ABB8-2921C1AF4A30}"/>
              </a:ext>
            </a:extLst>
          </p:cNvPr>
          <p:cNvSpPr>
            <a:spLocks noGrp="1" noChangeArrowheads="1"/>
          </p:cNvSpPr>
          <p:nvPr>
            <p:ph type="title"/>
          </p:nvPr>
        </p:nvSpPr>
        <p:spPr/>
        <p:txBody>
          <a:bodyPr/>
          <a:lstStyle/>
          <a:p>
            <a:pPr eaLnBrk="1" hangingPunct="1"/>
            <a:r>
              <a:rPr lang="zh-CN" altLang="en-US" sz="4800" dirty="0">
                <a:solidFill>
                  <a:srgbClr val="4C27FF"/>
                </a:solidFill>
              </a:rPr>
              <a:t>工作量证明</a:t>
            </a:r>
            <a:r>
              <a:rPr lang="en-US" altLang="zh-CN" sz="4800" dirty="0">
                <a:solidFill>
                  <a:srgbClr val="4C27FF"/>
                </a:solidFill>
              </a:rPr>
              <a:t>(Proof of Work)</a:t>
            </a:r>
            <a:endParaRPr lang="zh-CN" altLang="en-US" sz="4800" dirty="0">
              <a:solidFill>
                <a:srgbClr val="FF0000"/>
              </a:solidFill>
            </a:endParaRPr>
          </a:p>
        </p:txBody>
      </p:sp>
      <p:sp>
        <p:nvSpPr>
          <p:cNvPr id="44034" name="内容占位符 2">
            <a:extLst>
              <a:ext uri="{FF2B5EF4-FFF2-40B4-BE49-F238E27FC236}">
                <a16:creationId xmlns:a16="http://schemas.microsoft.com/office/drawing/2014/main" id="{60DD8B53-249D-7C4E-91AD-316C929B2E08}"/>
              </a:ext>
            </a:extLst>
          </p:cNvPr>
          <p:cNvSpPr>
            <a:spLocks noGrp="1" noChangeArrowheads="1"/>
          </p:cNvSpPr>
          <p:nvPr>
            <p:ph idx="1"/>
          </p:nvPr>
        </p:nvSpPr>
        <p:spPr>
          <a:xfrm>
            <a:off x="111512" y="1062832"/>
            <a:ext cx="8820615" cy="5248758"/>
          </a:xfrm>
        </p:spPr>
        <p:txBody>
          <a:bodyPr/>
          <a:lstStyle/>
          <a:p>
            <a:pPr eaLnBrk="1" hangingPunct="1"/>
            <a:r>
              <a:rPr lang="en-US" altLang="zh-CN" sz="2800" dirty="0"/>
              <a:t>1997</a:t>
            </a:r>
            <a:r>
              <a:rPr lang="zh-CN" altLang="en-US" sz="2800" dirty="0"/>
              <a:t>年由</a:t>
            </a:r>
            <a:r>
              <a:rPr lang="en-US" altLang="zh-CN" sz="2800" dirty="0"/>
              <a:t>Adam</a:t>
            </a:r>
            <a:r>
              <a:rPr lang="zh-CN" altLang="en-US" sz="2800" dirty="0"/>
              <a:t> </a:t>
            </a:r>
            <a:r>
              <a:rPr lang="en-US" altLang="zh-CN" sz="2800" dirty="0"/>
              <a:t>Back</a:t>
            </a:r>
            <a:r>
              <a:rPr lang="zh-CN" altLang="en-US" sz="2800" dirty="0"/>
              <a:t>提出</a:t>
            </a:r>
            <a:endParaRPr lang="en-US" altLang="zh-CN" sz="2800" dirty="0"/>
          </a:p>
          <a:p>
            <a:pPr eaLnBrk="1" hangingPunct="1"/>
            <a:r>
              <a:rPr lang="en-US" altLang="zh-CN" sz="2800" dirty="0" err="1"/>
              <a:t>PoW</a:t>
            </a:r>
            <a:r>
              <a:rPr lang="zh-CN" altLang="en-US" sz="2800" dirty="0"/>
              <a:t>是工作量的简单证明</a:t>
            </a:r>
            <a:endParaRPr lang="en-US" altLang="zh-CN" sz="2800" dirty="0"/>
          </a:p>
          <a:p>
            <a:pPr eaLnBrk="1" hangingPunct="1"/>
            <a:r>
              <a:rPr lang="en-US" altLang="zh-CN" sz="2800" dirty="0" err="1"/>
              <a:t>PoW</a:t>
            </a:r>
            <a:r>
              <a:rPr lang="zh-CN" altLang="en-US" sz="2800" dirty="0"/>
              <a:t>主要依赖</a:t>
            </a:r>
            <a:r>
              <a:rPr lang="en-US" altLang="zh-CN" sz="2800" dirty="0"/>
              <a:t>hash</a:t>
            </a:r>
            <a:r>
              <a:rPr lang="zh-CN" altLang="en-US" sz="2800" dirty="0"/>
              <a:t>算法</a:t>
            </a:r>
            <a:endParaRPr lang="en-US" altLang="zh-CN" sz="2800" dirty="0"/>
          </a:p>
          <a:p>
            <a:pPr eaLnBrk="1" hangingPunct="1"/>
            <a:r>
              <a:rPr lang="ja-JP" altLang="en-US" sz="2800">
                <a:sym typeface="等线" panose="02010600030101010101" pitchFamily="2" charset="-122"/>
              </a:rPr>
              <a:t>算法目标</a:t>
            </a:r>
            <a:r>
              <a:rPr lang="zh-CN" altLang="en-US" sz="2800" dirty="0">
                <a:sym typeface="等线" panose="02010600030101010101" pitchFamily="2" charset="-122"/>
              </a:rPr>
              <a:t>：使分布式系统中所有的</a:t>
            </a:r>
            <a:r>
              <a:rPr lang="en-US" altLang="zh-CN" sz="2800" dirty="0">
                <a:latin typeface="Arial" panose="020B0604020202020204" pitchFamily="34" charset="0"/>
                <a:sym typeface="等线" panose="02010600030101010101" pitchFamily="2" charset="-122"/>
              </a:rPr>
              <a:t>“</a:t>
            </a:r>
            <a:r>
              <a:rPr lang="zh-CN" altLang="en-US" sz="2800" dirty="0">
                <a:sym typeface="等线" panose="02010600030101010101" pitchFamily="2" charset="-122"/>
              </a:rPr>
              <a:t>诚实</a:t>
            </a:r>
            <a:r>
              <a:rPr lang="en-US" altLang="zh-CN" sz="2800" dirty="0">
                <a:latin typeface="Arial" panose="020B0604020202020204" pitchFamily="34" charset="0"/>
                <a:sym typeface="等线" panose="02010600030101010101" pitchFamily="2" charset="-122"/>
              </a:rPr>
              <a:t>”</a:t>
            </a:r>
            <a:r>
              <a:rPr lang="zh-CN" altLang="en-US" sz="2800" dirty="0">
                <a:sym typeface="等线" panose="02010600030101010101" pitchFamily="2" charset="-122"/>
              </a:rPr>
              <a:t>节点能够</a:t>
            </a:r>
            <a:r>
              <a:rPr lang="zh-CN" altLang="en-US" sz="2800" dirty="0">
                <a:solidFill>
                  <a:srgbClr val="FF0000"/>
                </a:solidFill>
                <a:sym typeface="等线" panose="02010600030101010101" pitchFamily="2" charset="-122"/>
              </a:rPr>
              <a:t>达成共识</a:t>
            </a:r>
            <a:r>
              <a:rPr lang="zh-CN" altLang="en-US" sz="2800" dirty="0">
                <a:sym typeface="等线" panose="02010600030101010101" pitchFamily="2" charset="-122"/>
              </a:rPr>
              <a:t>，保存</a:t>
            </a:r>
            <a:r>
              <a:rPr lang="zh-CN" altLang="en-US" sz="2800" dirty="0">
                <a:solidFill>
                  <a:srgbClr val="FF0000"/>
                </a:solidFill>
                <a:sym typeface="等线" panose="02010600030101010101" pitchFamily="2" charset="-122"/>
              </a:rPr>
              <a:t>一致</a:t>
            </a:r>
            <a:r>
              <a:rPr lang="zh-CN" altLang="en-US" sz="2800" dirty="0">
                <a:sym typeface="等线" panose="02010600030101010101" pitchFamily="2" charset="-122"/>
              </a:rPr>
              <a:t>的视图</a:t>
            </a:r>
            <a:endParaRPr lang="en-US" altLang="zh-CN" sz="2800" dirty="0">
              <a:sym typeface="等线" panose="02010600030101010101" pitchFamily="2" charset="-122"/>
            </a:endParaRPr>
          </a:p>
          <a:p>
            <a:pPr eaLnBrk="1" hangingPunct="1">
              <a:lnSpc>
                <a:spcPct val="110000"/>
              </a:lnSpc>
            </a:pPr>
            <a:r>
              <a:rPr lang="ja-JP" altLang="en-US" sz="2800"/>
              <a:t>设计思想</a:t>
            </a:r>
            <a:endParaRPr lang="en-US" altLang="zh-CN" sz="2800" dirty="0"/>
          </a:p>
          <a:p>
            <a:pPr lvl="1" eaLnBrk="1" hangingPunct="1">
              <a:lnSpc>
                <a:spcPct val="110000"/>
              </a:lnSpc>
            </a:pPr>
            <a:r>
              <a:rPr lang="zh-CN" altLang="zh-CN" sz="2400" dirty="0"/>
              <a:t>工作者需完成</a:t>
            </a:r>
            <a:r>
              <a:rPr lang="zh-CN" altLang="zh-CN" sz="2400" dirty="0">
                <a:solidFill>
                  <a:srgbClr val="FF0000"/>
                </a:solidFill>
              </a:rPr>
              <a:t>一定工作量</a:t>
            </a:r>
            <a:r>
              <a:rPr lang="zh-CN" altLang="zh-CN" sz="2400" dirty="0"/>
              <a:t>，这个量由工作验证者给出</a:t>
            </a:r>
            <a:endParaRPr lang="en-US" altLang="zh-CN" sz="2400" dirty="0"/>
          </a:p>
          <a:p>
            <a:pPr lvl="1" eaLnBrk="1" hangingPunct="1">
              <a:lnSpc>
                <a:spcPct val="110000"/>
              </a:lnSpc>
            </a:pPr>
            <a:r>
              <a:rPr lang="zh-CN" altLang="zh-CN" sz="2400" dirty="0"/>
              <a:t>验证者可以</a:t>
            </a:r>
            <a:r>
              <a:rPr lang="zh-CN" altLang="zh-CN" sz="2400" dirty="0">
                <a:solidFill>
                  <a:srgbClr val="FF0000"/>
                </a:solidFill>
              </a:rPr>
              <a:t>迅速检验</a:t>
            </a:r>
            <a:r>
              <a:rPr lang="zh-CN" altLang="zh-CN" sz="2400" dirty="0"/>
              <a:t>工作量是否达标</a:t>
            </a:r>
            <a:endParaRPr lang="en-US" altLang="zh-CN" sz="2400" dirty="0"/>
          </a:p>
          <a:p>
            <a:pPr lvl="1" eaLnBrk="1" hangingPunct="1">
              <a:lnSpc>
                <a:spcPct val="110000"/>
              </a:lnSpc>
            </a:pPr>
            <a:r>
              <a:rPr lang="zh-CN" altLang="zh-CN" sz="2400" dirty="0"/>
              <a:t>工作者无法自己</a:t>
            </a:r>
            <a:r>
              <a:rPr lang="zh-CN" altLang="en-US" sz="2400" dirty="0"/>
              <a:t>“</a:t>
            </a:r>
            <a:r>
              <a:rPr lang="zh-CN" altLang="zh-CN" sz="2400" dirty="0"/>
              <a:t>创造工作</a:t>
            </a:r>
            <a:r>
              <a:rPr lang="zh-CN" altLang="en-US" sz="2400" dirty="0"/>
              <a:t>”</a:t>
            </a:r>
            <a:r>
              <a:rPr lang="zh-CN" altLang="zh-CN" sz="2400" dirty="0"/>
              <a:t>，必须由验证者发布工作</a:t>
            </a:r>
            <a:endParaRPr lang="en-US" altLang="zh-CN" sz="2400" dirty="0"/>
          </a:p>
          <a:p>
            <a:pPr lvl="1" eaLnBrk="1" hangingPunct="1">
              <a:lnSpc>
                <a:spcPct val="110000"/>
              </a:lnSpc>
            </a:pPr>
            <a:r>
              <a:rPr lang="zh-CN" altLang="zh-CN" sz="2400" dirty="0"/>
              <a:t>工作者无法找到很快完成工作的办法</a:t>
            </a:r>
            <a:endParaRPr lang="zh-CN" altLang="zh-CN" sz="3200" dirty="0"/>
          </a:p>
          <a:p>
            <a:pPr eaLnBrk="1" hangingPunct="1"/>
            <a:endParaRPr lang="zh-CN" altLang="en-US" sz="2800" dirty="0"/>
          </a:p>
          <a:p>
            <a:pPr eaLnBrk="1" hangingPunct="1"/>
            <a:endParaRPr lang="en-US" altLang="zh-CN" sz="2800" dirty="0"/>
          </a:p>
          <a:p>
            <a:pPr lvl="1" eaLnBrk="1" hangingPunct="1"/>
            <a:endParaRPr lang="zh-CN" altLang="en-US" sz="2400" dirty="0"/>
          </a:p>
        </p:txBody>
      </p:sp>
    </p:spTree>
    <p:extLst>
      <p:ext uri="{BB962C8B-B14F-4D97-AF65-F5344CB8AC3E}">
        <p14:creationId xmlns:p14="http://schemas.microsoft.com/office/powerpoint/2010/main" val="613639862"/>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a:extLst>
              <a:ext uri="{FF2B5EF4-FFF2-40B4-BE49-F238E27FC236}">
                <a16:creationId xmlns:a16="http://schemas.microsoft.com/office/drawing/2014/main" id="{D4C7C46E-8BC3-234B-9E01-AF15B09E88DE}"/>
              </a:ext>
            </a:extLst>
          </p:cNvPr>
          <p:cNvSpPr>
            <a:spLocks noGrp="1" noChangeArrowheads="1"/>
          </p:cNvSpPr>
          <p:nvPr>
            <p:ph type="title"/>
          </p:nvPr>
        </p:nvSpPr>
        <p:spPr/>
        <p:txBody>
          <a:bodyPr/>
          <a:lstStyle/>
          <a:p>
            <a:pPr eaLnBrk="1" hangingPunct="1"/>
            <a:r>
              <a:rPr lang="ja-JP" altLang="en-US" sz="4800">
                <a:solidFill>
                  <a:srgbClr val="4C27FF"/>
                </a:solidFill>
              </a:rPr>
              <a:t>实现步骤</a:t>
            </a:r>
            <a:endParaRPr lang="zh-CN" altLang="en-US" sz="4800" dirty="0">
              <a:solidFill>
                <a:srgbClr val="4C27FF"/>
              </a:solidFill>
            </a:endParaRPr>
          </a:p>
        </p:txBody>
      </p:sp>
      <p:sp>
        <p:nvSpPr>
          <p:cNvPr id="45058" name="内容占位符 2">
            <a:extLst>
              <a:ext uri="{FF2B5EF4-FFF2-40B4-BE49-F238E27FC236}">
                <a16:creationId xmlns:a16="http://schemas.microsoft.com/office/drawing/2014/main" id="{474346EF-64AD-7446-A826-05E57E67DD63}"/>
              </a:ext>
            </a:extLst>
          </p:cNvPr>
          <p:cNvSpPr>
            <a:spLocks noGrp="1" noChangeArrowheads="1"/>
          </p:cNvSpPr>
          <p:nvPr>
            <p:ph idx="1"/>
          </p:nvPr>
        </p:nvSpPr>
        <p:spPr>
          <a:xfrm>
            <a:off x="156116" y="1115615"/>
            <a:ext cx="8876371" cy="4236969"/>
          </a:xfrm>
        </p:spPr>
        <p:txBody>
          <a:bodyPr/>
          <a:lstStyle/>
          <a:p>
            <a:pPr eaLnBrk="1" hangingPunct="1"/>
            <a:r>
              <a:rPr lang="zh-CN" altLang="en-US" sz="3600" dirty="0"/>
              <a:t>哈希函数</a:t>
            </a:r>
            <a:endParaRPr lang="en-US" altLang="zh-CN" sz="3600" dirty="0"/>
          </a:p>
          <a:p>
            <a:pPr lvl="1" eaLnBrk="1" hangingPunct="1"/>
            <a:r>
              <a:rPr lang="zh-CN" altLang="en-US" sz="3200" dirty="0"/>
              <a:t>给定输入</a:t>
            </a:r>
            <a:r>
              <a:rPr lang="en-US" altLang="zh-CN" sz="3200" i="1" dirty="0"/>
              <a:t>x</a:t>
            </a:r>
            <a:r>
              <a:rPr lang="zh-CN" altLang="en-US" sz="3200" dirty="0"/>
              <a:t>，给出输出</a:t>
            </a:r>
            <a:r>
              <a:rPr lang="en-US" altLang="zh-CN" sz="3200" i="1" dirty="0"/>
              <a:t>H</a:t>
            </a:r>
            <a:r>
              <a:rPr lang="en-US" altLang="zh-CN" sz="3200" dirty="0"/>
              <a:t>(</a:t>
            </a:r>
            <a:r>
              <a:rPr lang="en-US" altLang="zh-CN" sz="3200" i="1" dirty="0"/>
              <a:t>x</a:t>
            </a:r>
            <a:r>
              <a:rPr lang="en-US" altLang="zh-CN" sz="3200" dirty="0"/>
              <a:t>)</a:t>
            </a:r>
          </a:p>
          <a:p>
            <a:pPr lvl="1" eaLnBrk="1" hangingPunct="1"/>
            <a:r>
              <a:rPr lang="zh-CN" altLang="en-US" sz="3200" dirty="0"/>
              <a:t>一个哈希函数的特点包括</a:t>
            </a:r>
            <a:endParaRPr lang="en-US" altLang="zh-CN" sz="3200" dirty="0"/>
          </a:p>
          <a:p>
            <a:pPr lvl="2" eaLnBrk="1" hangingPunct="1"/>
            <a:r>
              <a:rPr lang="en-US" altLang="zh-CN" sz="2800" i="1" dirty="0"/>
              <a:t>X</a:t>
            </a:r>
            <a:r>
              <a:rPr lang="zh-CN" altLang="en-US" sz="2800" dirty="0"/>
              <a:t>可以是</a:t>
            </a:r>
            <a:r>
              <a:rPr lang="zh-CN" altLang="en-US" sz="2800" dirty="0">
                <a:solidFill>
                  <a:srgbClr val="FF0000"/>
                </a:solidFill>
              </a:rPr>
              <a:t>任意长度</a:t>
            </a:r>
            <a:r>
              <a:rPr lang="zh-CN" altLang="en-US" sz="2800" dirty="0"/>
              <a:t>的字符串</a:t>
            </a:r>
            <a:endParaRPr lang="en-US" altLang="zh-CN" sz="2800" dirty="0"/>
          </a:p>
          <a:p>
            <a:pPr lvl="2" eaLnBrk="1" hangingPunct="1"/>
            <a:r>
              <a:rPr lang="en-US" altLang="zh-CN" sz="2800" i="1" dirty="0"/>
              <a:t>H</a:t>
            </a:r>
            <a:r>
              <a:rPr lang="en-US" altLang="zh-CN" sz="2800" dirty="0"/>
              <a:t>(</a:t>
            </a:r>
            <a:r>
              <a:rPr lang="en-US" altLang="zh-CN" sz="2800" i="1" dirty="0"/>
              <a:t>x</a:t>
            </a:r>
            <a:r>
              <a:rPr lang="en-US" altLang="zh-CN" sz="2800" dirty="0"/>
              <a:t>)</a:t>
            </a:r>
            <a:r>
              <a:rPr lang="zh-CN" altLang="en-US" sz="2800" dirty="0"/>
              <a:t>具有</a:t>
            </a:r>
            <a:r>
              <a:rPr lang="zh-CN" altLang="en-US" sz="2800" dirty="0">
                <a:solidFill>
                  <a:srgbClr val="FF0000"/>
                </a:solidFill>
              </a:rPr>
              <a:t>固定</a:t>
            </a:r>
            <a:r>
              <a:rPr lang="zh-CN" altLang="en-US" sz="2800" dirty="0"/>
              <a:t>的长度</a:t>
            </a:r>
            <a:endParaRPr lang="en-US" altLang="zh-CN" sz="2800" dirty="0"/>
          </a:p>
          <a:p>
            <a:pPr lvl="2" eaLnBrk="1" hangingPunct="1"/>
            <a:r>
              <a:rPr lang="zh-CN" altLang="en-US" sz="2800" dirty="0"/>
              <a:t>对于长度为</a:t>
            </a:r>
            <a:r>
              <a:rPr lang="en-US" altLang="zh-CN" sz="2800" i="1" dirty="0"/>
              <a:t>n</a:t>
            </a:r>
            <a:r>
              <a:rPr lang="zh-CN" altLang="en-US" sz="2800" dirty="0"/>
              <a:t>的字符串</a:t>
            </a:r>
            <a:r>
              <a:rPr lang="en-US" altLang="zh-CN" sz="2800" i="1" dirty="0"/>
              <a:t>x</a:t>
            </a:r>
            <a:r>
              <a:rPr lang="zh-CN" altLang="en-US" sz="2800" dirty="0"/>
              <a:t>，计算</a:t>
            </a:r>
            <a:r>
              <a:rPr lang="en-US" altLang="zh-CN" sz="2800" i="1" dirty="0"/>
              <a:t>H</a:t>
            </a:r>
            <a:r>
              <a:rPr lang="en-US" altLang="zh-CN" sz="2800" dirty="0"/>
              <a:t>(</a:t>
            </a:r>
            <a:r>
              <a:rPr lang="en-US" altLang="zh-CN" sz="2800" i="1" dirty="0"/>
              <a:t>x</a:t>
            </a:r>
            <a:r>
              <a:rPr lang="en-US" altLang="zh-CN" sz="2800" dirty="0"/>
              <a:t>)</a:t>
            </a:r>
            <a:r>
              <a:rPr lang="zh-CN" altLang="en-US" sz="2800" dirty="0"/>
              <a:t>的时间应该为</a:t>
            </a:r>
            <a:r>
              <a:rPr lang="en-US" altLang="zh-CN" sz="2800" dirty="0"/>
              <a:t>O(</a:t>
            </a:r>
            <a:r>
              <a:rPr lang="en-US" altLang="zh-CN" sz="2800" i="1" dirty="0"/>
              <a:t>n</a:t>
            </a:r>
            <a:r>
              <a:rPr lang="en-US" altLang="zh-CN" sz="2800" dirty="0"/>
              <a:t>)</a:t>
            </a:r>
          </a:p>
        </p:txBody>
      </p:sp>
    </p:spTree>
    <p:extLst>
      <p:ext uri="{BB962C8B-B14F-4D97-AF65-F5344CB8AC3E}">
        <p14:creationId xmlns:p14="http://schemas.microsoft.com/office/powerpoint/2010/main" val="3697626123"/>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a:extLst>
              <a:ext uri="{FF2B5EF4-FFF2-40B4-BE49-F238E27FC236}">
                <a16:creationId xmlns:a16="http://schemas.microsoft.com/office/drawing/2014/main" id="{4F81443F-4F79-A548-9D20-B6710D0ED9A2}"/>
              </a:ext>
            </a:extLst>
          </p:cNvPr>
          <p:cNvSpPr>
            <a:spLocks noGrp="1" noChangeArrowheads="1"/>
          </p:cNvSpPr>
          <p:nvPr>
            <p:ph type="title"/>
          </p:nvPr>
        </p:nvSpPr>
        <p:spPr/>
        <p:txBody>
          <a:bodyPr/>
          <a:lstStyle/>
          <a:p>
            <a:pPr eaLnBrk="1" hangingPunct="1"/>
            <a:r>
              <a:rPr lang="en-US" altLang="zh-CN" sz="4800" dirty="0">
                <a:solidFill>
                  <a:srgbClr val="4C27FF"/>
                </a:solidFill>
              </a:rPr>
              <a:t>Bitcoin</a:t>
            </a:r>
            <a:r>
              <a:rPr lang="zh-CN" altLang="en-US" sz="4800" dirty="0">
                <a:solidFill>
                  <a:srgbClr val="4C27FF"/>
                </a:solidFill>
              </a:rPr>
              <a:t>中的哈希函数</a:t>
            </a:r>
          </a:p>
        </p:txBody>
      </p:sp>
      <p:sp>
        <p:nvSpPr>
          <p:cNvPr id="46082" name="内容占位符 2">
            <a:extLst>
              <a:ext uri="{FF2B5EF4-FFF2-40B4-BE49-F238E27FC236}">
                <a16:creationId xmlns:a16="http://schemas.microsoft.com/office/drawing/2014/main" id="{46CC581C-04A3-A944-8737-C0D1BE75CAA4}"/>
              </a:ext>
            </a:extLst>
          </p:cNvPr>
          <p:cNvSpPr>
            <a:spLocks noGrp="1" noChangeArrowheads="1"/>
          </p:cNvSpPr>
          <p:nvPr>
            <p:ph idx="1"/>
          </p:nvPr>
        </p:nvSpPr>
        <p:spPr>
          <a:xfrm>
            <a:off x="156118" y="1115617"/>
            <a:ext cx="8820614" cy="1143000"/>
          </a:xfrm>
        </p:spPr>
        <p:txBody>
          <a:bodyPr/>
          <a:lstStyle/>
          <a:p>
            <a:pPr eaLnBrk="1" hangingPunct="1"/>
            <a:r>
              <a:rPr lang="en-US" altLang="zh-CN" sz="3200" dirty="0"/>
              <a:t>Collision-resistance</a:t>
            </a:r>
          </a:p>
          <a:p>
            <a:pPr lvl="1" eaLnBrk="1" hangingPunct="1"/>
            <a:r>
              <a:rPr lang="zh-CN" altLang="en-US" sz="2800" dirty="0"/>
              <a:t>输入</a:t>
            </a:r>
            <a:r>
              <a:rPr lang="en-US" altLang="zh-CN" sz="2800" dirty="0"/>
              <a:t>x</a:t>
            </a:r>
            <a:r>
              <a:rPr lang="zh-CN" altLang="en-US" sz="2800" dirty="0"/>
              <a:t>和</a:t>
            </a:r>
            <a:r>
              <a:rPr lang="en-US" altLang="zh-CN" sz="2800" dirty="0"/>
              <a:t>y</a:t>
            </a:r>
            <a:r>
              <a:rPr lang="zh-CN" altLang="en-US" sz="2800" dirty="0"/>
              <a:t>不相等，但是</a:t>
            </a:r>
            <a:r>
              <a:rPr lang="en-US" altLang="zh-CN" sz="2800" dirty="0"/>
              <a:t>H(x)</a:t>
            </a:r>
            <a:r>
              <a:rPr lang="zh-CN" altLang="en-US" sz="2800" dirty="0"/>
              <a:t> 可能等于</a:t>
            </a:r>
            <a:r>
              <a:rPr lang="en-US" altLang="zh-CN" sz="2800" dirty="0"/>
              <a:t>H(y)</a:t>
            </a:r>
          </a:p>
        </p:txBody>
      </p:sp>
      <p:pic>
        <p:nvPicPr>
          <p:cNvPr id="46083" name="图片 3">
            <a:extLst>
              <a:ext uri="{FF2B5EF4-FFF2-40B4-BE49-F238E27FC236}">
                <a16:creationId xmlns:a16="http://schemas.microsoft.com/office/drawing/2014/main" id="{4F29CBC8-5DEC-F54D-B87C-2EF43F07E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2997199"/>
            <a:ext cx="9144001"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7AAB7F9E-465C-FE43-A701-8045B237D82F}"/>
              </a:ext>
            </a:extLst>
          </p:cNvPr>
          <p:cNvSpPr txBox="1"/>
          <p:nvPr/>
        </p:nvSpPr>
        <p:spPr>
          <a:xfrm>
            <a:off x="3404981" y="5135563"/>
            <a:ext cx="2334037" cy="523220"/>
          </a:xfrm>
          <a:prstGeom prst="rect">
            <a:avLst/>
          </a:prstGeom>
          <a:noFill/>
        </p:spPr>
        <p:txBody>
          <a:bodyPr wrap="none" rtlCol="0">
            <a:spAutoFit/>
          </a:bodyPr>
          <a:lstStyle/>
          <a:p>
            <a:r>
              <a:rPr lang="en-US" altLang="zh-CN" sz="2800" dirty="0"/>
              <a:t>Hash collision</a:t>
            </a:r>
            <a:endParaRPr kumimoji="1" lang="zh-CN" altLang="en-US" sz="2800" dirty="0"/>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a:extLst>
              <a:ext uri="{FF2B5EF4-FFF2-40B4-BE49-F238E27FC236}">
                <a16:creationId xmlns:a16="http://schemas.microsoft.com/office/drawing/2014/main" id="{468E8B7C-0C20-9344-8FA3-A9ECFA80EE4E}"/>
              </a:ext>
            </a:extLst>
          </p:cNvPr>
          <p:cNvSpPr>
            <a:spLocks noGrp="1" noChangeArrowheads="1"/>
          </p:cNvSpPr>
          <p:nvPr>
            <p:ph type="title"/>
          </p:nvPr>
        </p:nvSpPr>
        <p:spPr/>
        <p:txBody>
          <a:bodyPr/>
          <a:lstStyle/>
          <a:p>
            <a:pPr eaLnBrk="1" hangingPunct="1"/>
            <a:r>
              <a:rPr lang="en-US" altLang="zh-CN" sz="4800" dirty="0">
                <a:solidFill>
                  <a:srgbClr val="4C27FF"/>
                </a:solidFill>
              </a:rPr>
              <a:t>Bitcoin</a:t>
            </a:r>
            <a:r>
              <a:rPr lang="zh-CN" altLang="en-US" sz="4800" dirty="0">
                <a:solidFill>
                  <a:srgbClr val="4C27FF"/>
                </a:solidFill>
              </a:rPr>
              <a:t>中的哈希函数</a:t>
            </a:r>
          </a:p>
        </p:txBody>
      </p:sp>
      <p:sp>
        <p:nvSpPr>
          <p:cNvPr id="47106" name="内容占位符 2">
            <a:extLst>
              <a:ext uri="{FF2B5EF4-FFF2-40B4-BE49-F238E27FC236}">
                <a16:creationId xmlns:a16="http://schemas.microsoft.com/office/drawing/2014/main" id="{40039631-82E1-9B48-9D99-965EE30E1285}"/>
              </a:ext>
            </a:extLst>
          </p:cNvPr>
          <p:cNvSpPr>
            <a:spLocks noGrp="1" noChangeArrowheads="1"/>
          </p:cNvSpPr>
          <p:nvPr>
            <p:ph idx="1"/>
          </p:nvPr>
        </p:nvSpPr>
        <p:spPr>
          <a:xfrm>
            <a:off x="245327" y="1254514"/>
            <a:ext cx="8742556" cy="4525963"/>
          </a:xfrm>
        </p:spPr>
        <p:txBody>
          <a:bodyPr/>
          <a:lstStyle/>
          <a:p>
            <a:pPr eaLnBrk="1" hangingPunct="1"/>
            <a:r>
              <a:rPr lang="zh-CN" altLang="en-US" sz="3200" dirty="0"/>
              <a:t>隐藏</a:t>
            </a:r>
            <a:endParaRPr lang="en-US" altLang="zh-CN" sz="3200" dirty="0"/>
          </a:p>
          <a:p>
            <a:pPr lvl="1" eaLnBrk="1" hangingPunct="1"/>
            <a:r>
              <a:rPr lang="zh-CN" altLang="en-US" sz="2800" dirty="0"/>
              <a:t>对于一个输出</a:t>
            </a:r>
            <a:r>
              <a:rPr lang="en-US" altLang="zh-CN" sz="2800" dirty="0"/>
              <a:t>H(</a:t>
            </a:r>
            <a:r>
              <a:rPr lang="en-US" altLang="zh-CN" sz="2800" i="1" dirty="0"/>
              <a:t>x</a:t>
            </a:r>
            <a:r>
              <a:rPr lang="en-US" altLang="zh-CN" sz="2800" dirty="0"/>
              <a:t>)</a:t>
            </a:r>
            <a:r>
              <a:rPr lang="zh-CN" altLang="en-US" sz="2800" dirty="0"/>
              <a:t>，从计算上来说，不可能由</a:t>
            </a:r>
            <a:r>
              <a:rPr lang="en-US" altLang="zh-CN" sz="2800" dirty="0"/>
              <a:t>H(</a:t>
            </a:r>
            <a:r>
              <a:rPr lang="en-US" altLang="zh-CN" sz="2800" i="1" dirty="0"/>
              <a:t>x</a:t>
            </a:r>
            <a:r>
              <a:rPr lang="en-US" altLang="zh-CN" sz="2800" dirty="0"/>
              <a:t>)</a:t>
            </a:r>
            <a:r>
              <a:rPr lang="zh-CN" altLang="en-US" sz="2800" dirty="0"/>
              <a:t>推断出</a:t>
            </a:r>
            <a:r>
              <a:rPr lang="en-US" altLang="zh-CN" sz="2800" dirty="0"/>
              <a:t>x</a:t>
            </a:r>
            <a:r>
              <a:rPr lang="zh-CN" altLang="en-US" sz="2800" dirty="0"/>
              <a:t>的值</a:t>
            </a:r>
            <a:endParaRPr lang="en-US" altLang="zh-CN" sz="2800" dirty="0"/>
          </a:p>
          <a:p>
            <a:pPr eaLnBrk="1" hangingPunct="1"/>
            <a:r>
              <a:rPr lang="en-US" altLang="zh-CN" sz="3200" dirty="0"/>
              <a:t>Puzzle friendly</a:t>
            </a:r>
          </a:p>
          <a:p>
            <a:pPr lvl="1" eaLnBrk="1" hangingPunct="1"/>
            <a:r>
              <a:rPr lang="zh-CN" altLang="en-US" sz="2800" dirty="0"/>
              <a:t>如果你想获得位于某个范围的哈希值，没有比不断尝试更好的方法</a:t>
            </a:r>
            <a:endParaRPr lang="en-US" altLang="zh-CN" sz="2800" dirty="0"/>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a:extLst>
              <a:ext uri="{FF2B5EF4-FFF2-40B4-BE49-F238E27FC236}">
                <a16:creationId xmlns:a16="http://schemas.microsoft.com/office/drawing/2014/main" id="{8A0553DD-72F4-874F-904F-7D6571A8042B}"/>
              </a:ext>
            </a:extLst>
          </p:cNvPr>
          <p:cNvSpPr>
            <a:spLocks noGrp="1" noChangeArrowheads="1"/>
          </p:cNvSpPr>
          <p:nvPr>
            <p:ph type="title"/>
          </p:nvPr>
        </p:nvSpPr>
        <p:spPr/>
        <p:txBody>
          <a:bodyPr/>
          <a:lstStyle/>
          <a:p>
            <a:pPr eaLnBrk="1" hangingPunct="1"/>
            <a:r>
              <a:rPr lang="zh-CN" altLang="en-US" sz="4800" dirty="0">
                <a:solidFill>
                  <a:srgbClr val="4C27FF"/>
                </a:solidFill>
              </a:rPr>
              <a:t>比特币的工作证明</a:t>
            </a:r>
          </a:p>
        </p:txBody>
      </p:sp>
      <p:sp>
        <p:nvSpPr>
          <p:cNvPr id="48130" name="内容占位符 2">
            <a:extLst>
              <a:ext uri="{FF2B5EF4-FFF2-40B4-BE49-F238E27FC236}">
                <a16:creationId xmlns:a16="http://schemas.microsoft.com/office/drawing/2014/main" id="{21DA1E02-C2B2-2A43-9BEC-76361D36491D}"/>
              </a:ext>
            </a:extLst>
          </p:cNvPr>
          <p:cNvSpPr>
            <a:spLocks noGrp="1" noChangeArrowheads="1"/>
          </p:cNvSpPr>
          <p:nvPr>
            <p:ph idx="1"/>
          </p:nvPr>
        </p:nvSpPr>
        <p:spPr>
          <a:xfrm>
            <a:off x="167267" y="1166018"/>
            <a:ext cx="8842917" cy="4525963"/>
          </a:xfrm>
        </p:spPr>
        <p:txBody>
          <a:bodyPr/>
          <a:lstStyle/>
          <a:p>
            <a:pPr eaLnBrk="1" hangingPunct="1"/>
            <a:r>
              <a:rPr lang="zh-CN" altLang="en-US" sz="3200" dirty="0"/>
              <a:t>比特币网络中的任何节点想要生成一个新的块，并且加入到链中，必须解决比特币网络产生的谜题</a:t>
            </a:r>
            <a:endParaRPr lang="en-US" altLang="zh-CN" sz="3200" dirty="0"/>
          </a:p>
          <a:p>
            <a:pPr eaLnBrk="1" hangingPunct="1"/>
            <a:r>
              <a:rPr lang="zh-CN" altLang="en-US" sz="3200" dirty="0"/>
              <a:t>谜题</a:t>
            </a:r>
            <a:r>
              <a:rPr lang="en-US" altLang="zh-CN" sz="3200" dirty="0"/>
              <a:t>(puzzle)</a:t>
            </a:r>
            <a:r>
              <a:rPr lang="zh-CN" altLang="en-US" sz="3200" dirty="0"/>
              <a:t>的三个关键元素</a:t>
            </a:r>
            <a:endParaRPr lang="en-US" altLang="zh-CN" sz="3200" dirty="0"/>
          </a:p>
          <a:p>
            <a:pPr lvl="1" eaLnBrk="1" hangingPunct="1"/>
            <a:r>
              <a:rPr lang="zh-CN" altLang="en-US" sz="2800" dirty="0"/>
              <a:t>工作量证明函数</a:t>
            </a:r>
            <a:r>
              <a:rPr lang="en-US" altLang="zh-CN" sz="2800" dirty="0"/>
              <a:t>function</a:t>
            </a:r>
          </a:p>
          <a:p>
            <a:pPr lvl="1" eaLnBrk="1" hangingPunct="1"/>
            <a:r>
              <a:rPr lang="zh-CN" altLang="en-US" sz="2800" dirty="0"/>
              <a:t>区块</a:t>
            </a:r>
            <a:endParaRPr lang="en-US" altLang="zh-CN" sz="2800" dirty="0"/>
          </a:p>
          <a:p>
            <a:pPr lvl="1" eaLnBrk="1" hangingPunct="1"/>
            <a:r>
              <a:rPr lang="zh-CN" altLang="en-US" sz="2800" dirty="0"/>
              <a:t>难度值</a:t>
            </a:r>
          </a:p>
        </p:txBody>
      </p:sp>
      <p:pic>
        <p:nvPicPr>
          <p:cNvPr id="4" name="图片 2">
            <a:extLst>
              <a:ext uri="{FF2B5EF4-FFF2-40B4-BE49-F238E27FC236}">
                <a16:creationId xmlns:a16="http://schemas.microsoft.com/office/drawing/2014/main" id="{FF6F7E11-1816-2441-9C5F-E965F9BE0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187" y="3861048"/>
            <a:ext cx="5124813" cy="287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07957ACC-6F37-D74B-92E0-7B91D1DEDD96}"/>
              </a:ext>
            </a:extLst>
          </p:cNvPr>
          <p:cNvSpPr>
            <a:spLocks noGrp="1" noChangeArrowheads="1"/>
          </p:cNvSpPr>
          <p:nvPr>
            <p:ph type="title"/>
          </p:nvPr>
        </p:nvSpPr>
        <p:spPr/>
        <p:txBody>
          <a:bodyPr/>
          <a:lstStyle/>
          <a:p>
            <a:pPr eaLnBrk="1" hangingPunct="1"/>
            <a:r>
              <a:rPr lang="zh-CN" altLang="en-US" sz="4800" dirty="0">
                <a:solidFill>
                  <a:srgbClr val="4C27FF"/>
                </a:solidFill>
              </a:rPr>
              <a:t>比特币的工作证明</a:t>
            </a:r>
          </a:p>
        </p:txBody>
      </p:sp>
      <p:sp>
        <p:nvSpPr>
          <p:cNvPr id="49154" name="内容占位符 2">
            <a:extLst>
              <a:ext uri="{FF2B5EF4-FFF2-40B4-BE49-F238E27FC236}">
                <a16:creationId xmlns:a16="http://schemas.microsoft.com/office/drawing/2014/main" id="{AF3214B7-11F5-664E-9DBB-B3D97CD7E159}"/>
              </a:ext>
            </a:extLst>
          </p:cNvPr>
          <p:cNvSpPr>
            <a:spLocks noGrp="1" noChangeArrowheads="1"/>
          </p:cNvSpPr>
          <p:nvPr>
            <p:ph idx="1"/>
          </p:nvPr>
        </p:nvSpPr>
        <p:spPr>
          <a:xfrm>
            <a:off x="144966" y="1166018"/>
            <a:ext cx="4413363" cy="3751670"/>
          </a:xfrm>
        </p:spPr>
        <p:txBody>
          <a:bodyPr/>
          <a:lstStyle/>
          <a:p>
            <a:pPr eaLnBrk="1" hangingPunct="1"/>
            <a:r>
              <a:rPr lang="zh-CN" altLang="en-US" sz="3200" dirty="0"/>
              <a:t>工作量证明函数</a:t>
            </a:r>
            <a:endParaRPr lang="en-US" altLang="zh-CN" sz="3200" dirty="0"/>
          </a:p>
          <a:p>
            <a:pPr lvl="1" eaLnBrk="1" hangingPunct="1"/>
            <a:r>
              <a:rPr lang="zh-CN" altLang="en-US" sz="2800" dirty="0"/>
              <a:t>这个谜题的计算函数</a:t>
            </a:r>
            <a:r>
              <a:rPr lang="en-US" altLang="zh-CN" sz="2800" dirty="0"/>
              <a:t>puzzle</a:t>
            </a:r>
          </a:p>
          <a:p>
            <a:pPr lvl="1" eaLnBrk="1" hangingPunct="1"/>
            <a:r>
              <a:rPr lang="zh-CN" altLang="en-US" sz="2800" dirty="0"/>
              <a:t>比特币中是</a:t>
            </a:r>
            <a:r>
              <a:rPr lang="en-US" altLang="zh-CN" sz="2800" dirty="0"/>
              <a:t>SHA256</a:t>
            </a:r>
          </a:p>
          <a:p>
            <a:pPr eaLnBrk="1" hangingPunct="1"/>
            <a:r>
              <a:rPr lang="zh-CN" altLang="en-US" sz="3200" dirty="0"/>
              <a:t>区块</a:t>
            </a:r>
            <a:endParaRPr lang="en-US" altLang="zh-CN" sz="3200" dirty="0"/>
          </a:p>
          <a:p>
            <a:pPr lvl="1" eaLnBrk="1" hangingPunct="1"/>
            <a:r>
              <a:rPr lang="zh-CN" altLang="en-US" sz="2800" dirty="0"/>
              <a:t>区块决定了谜题的输入数据</a:t>
            </a:r>
            <a:endParaRPr lang="en-US" altLang="zh-CN" sz="2800" dirty="0"/>
          </a:p>
        </p:txBody>
      </p:sp>
      <p:pic>
        <p:nvPicPr>
          <p:cNvPr id="49155" name="图片 3">
            <a:extLst>
              <a:ext uri="{FF2B5EF4-FFF2-40B4-BE49-F238E27FC236}">
                <a16:creationId xmlns:a16="http://schemas.microsoft.com/office/drawing/2014/main" id="{F5F2E697-64FC-9C45-B843-2B9CFE67A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5672" y="1538871"/>
            <a:ext cx="4558328" cy="390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a:extLst>
              <a:ext uri="{FF2B5EF4-FFF2-40B4-BE49-F238E27FC236}">
                <a16:creationId xmlns:a16="http://schemas.microsoft.com/office/drawing/2014/main" id="{254B2BEC-26BF-CF45-979F-0DA695C1FEDB}"/>
              </a:ext>
            </a:extLst>
          </p:cNvPr>
          <p:cNvSpPr>
            <a:spLocks noGrp="1" noChangeArrowheads="1"/>
          </p:cNvSpPr>
          <p:nvPr>
            <p:ph type="title"/>
          </p:nvPr>
        </p:nvSpPr>
        <p:spPr/>
        <p:txBody>
          <a:bodyPr/>
          <a:lstStyle/>
          <a:p>
            <a:pPr eaLnBrk="1" hangingPunct="1"/>
            <a:r>
              <a:rPr lang="zh-CN" altLang="en-US" sz="4800" dirty="0">
                <a:solidFill>
                  <a:srgbClr val="4C27FF"/>
                </a:solidFill>
              </a:rPr>
              <a:t>比特币的工作证明</a:t>
            </a:r>
          </a:p>
        </p:txBody>
      </p:sp>
      <p:sp>
        <p:nvSpPr>
          <p:cNvPr id="50178" name="内容占位符 2">
            <a:extLst>
              <a:ext uri="{FF2B5EF4-FFF2-40B4-BE49-F238E27FC236}">
                <a16:creationId xmlns:a16="http://schemas.microsoft.com/office/drawing/2014/main" id="{7E6A35F5-7595-2D4E-8A02-F151587AF830}"/>
              </a:ext>
            </a:extLst>
          </p:cNvPr>
          <p:cNvSpPr>
            <a:spLocks noGrp="1" noChangeArrowheads="1"/>
          </p:cNvSpPr>
          <p:nvPr>
            <p:ph idx="1"/>
          </p:nvPr>
        </p:nvSpPr>
        <p:spPr>
          <a:xfrm>
            <a:off x="133815" y="1166019"/>
            <a:ext cx="8909824" cy="3227562"/>
          </a:xfrm>
        </p:spPr>
        <p:txBody>
          <a:bodyPr/>
          <a:lstStyle/>
          <a:p>
            <a:pPr eaLnBrk="1" hangingPunct="1"/>
            <a:r>
              <a:rPr lang="zh-CN" altLang="en-US" sz="3200" dirty="0"/>
              <a:t>难度</a:t>
            </a:r>
            <a:endParaRPr lang="en-US" altLang="zh-CN" sz="3200" dirty="0"/>
          </a:p>
          <a:p>
            <a:pPr lvl="1" eaLnBrk="1" hangingPunct="1"/>
            <a:r>
              <a:rPr lang="zh-CN" altLang="en-US" sz="2800" dirty="0"/>
              <a:t>难度是一个重要的指示，用来表明挖矿者需要通过多少次的</a:t>
            </a:r>
            <a:r>
              <a:rPr lang="en-US" altLang="zh-CN" sz="2800" dirty="0"/>
              <a:t>hash</a:t>
            </a:r>
            <a:r>
              <a:rPr lang="zh-CN" altLang="en-US" sz="2800" dirty="0"/>
              <a:t>操作才能产生一个合法的区块</a:t>
            </a:r>
            <a:endParaRPr lang="en-US" altLang="zh-CN" sz="2800" dirty="0"/>
          </a:p>
          <a:p>
            <a:pPr lvl="1" eaLnBrk="1" hangingPunct="1"/>
            <a:r>
              <a:rPr lang="zh-CN" altLang="en-US" sz="2800" dirty="0"/>
              <a:t>比特币的区块大概十分钟生成</a:t>
            </a:r>
            <a:endParaRPr lang="en-US" altLang="zh-CN" sz="2800" dirty="0"/>
          </a:p>
          <a:p>
            <a:pPr lvl="1" eaLnBrk="1" hangingPunct="1"/>
            <a:r>
              <a:rPr lang="zh-CN" altLang="en-US" sz="2800" dirty="0"/>
              <a:t>对于每</a:t>
            </a:r>
            <a:r>
              <a:rPr lang="en-US" altLang="zh-CN" sz="2800" dirty="0"/>
              <a:t>2016</a:t>
            </a:r>
            <a:r>
              <a:rPr lang="zh-CN" altLang="en-US" sz="2800" dirty="0"/>
              <a:t>块，所有的节点通过固定的公式自动的调整难度值</a:t>
            </a:r>
            <a:endParaRPr lang="en-US" altLang="zh-CN" sz="2800" dirty="0"/>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681A-FA18-6F45-BACF-A5DAFDF64408}"/>
              </a:ext>
            </a:extLst>
          </p:cNvPr>
          <p:cNvSpPr>
            <a:spLocks noGrp="1"/>
          </p:cNvSpPr>
          <p:nvPr>
            <p:ph type="title"/>
          </p:nvPr>
        </p:nvSpPr>
        <p:spPr/>
        <p:txBody>
          <a:bodyPr/>
          <a:lstStyle/>
          <a:p>
            <a:r>
              <a:rPr lang="ja-JP" altLang="en-US" sz="4800">
                <a:solidFill>
                  <a:srgbClr val="4C27FF"/>
                </a:solidFill>
              </a:rPr>
              <a:t>分布式系统的故障模型</a:t>
            </a:r>
            <a:endParaRPr lang="en-US" sz="4800" dirty="0"/>
          </a:p>
        </p:txBody>
      </p:sp>
      <p:sp>
        <p:nvSpPr>
          <p:cNvPr id="3" name="Content Placeholder 2">
            <a:extLst>
              <a:ext uri="{FF2B5EF4-FFF2-40B4-BE49-F238E27FC236}">
                <a16:creationId xmlns:a16="http://schemas.microsoft.com/office/drawing/2014/main" id="{ADCB8A4F-1D82-2A45-B647-DA938B5B9C52}"/>
              </a:ext>
            </a:extLst>
          </p:cNvPr>
          <p:cNvSpPr>
            <a:spLocks noGrp="1"/>
          </p:cNvSpPr>
          <p:nvPr>
            <p:ph idx="1"/>
          </p:nvPr>
        </p:nvSpPr>
        <p:spPr>
          <a:xfrm>
            <a:off x="19878" y="1086813"/>
            <a:ext cx="9124122" cy="3741665"/>
          </a:xfrm>
        </p:spPr>
        <p:txBody>
          <a:bodyPr/>
          <a:lstStyle/>
          <a:p>
            <a:pPr>
              <a:spcBef>
                <a:spcPts val="0"/>
              </a:spcBef>
              <a:spcAft>
                <a:spcPts val="6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拜占庭故障 </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(Byzantine</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failures)</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ja-JP" altLang="en-US" sz="2400">
                <a:latin typeface="微软雅黑" panose="020B0503020204020204" pitchFamily="34" charset="-122"/>
                <a:ea typeface="微软雅黑" panose="020B0503020204020204" pitchFamily="34" charset="-122"/>
                <a:cs typeface="Arial" panose="020B0604020202020204" pitchFamily="34" charset="0"/>
              </a:rPr>
              <a:t>最难处理的情况</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存在恶意的节点</a:t>
            </a:r>
            <a:r>
              <a:rPr lang="ja-JP" altLang="en-US" sz="2400">
                <a:latin typeface="微软雅黑" panose="020B0503020204020204" pitchFamily="34" charset="-122"/>
                <a:ea typeface="微软雅黑" panose="020B0503020204020204" pitchFamily="34" charset="-122"/>
                <a:cs typeface="Arial" panose="020B0604020202020204" pitchFamily="34" charset="0"/>
              </a:rPr>
              <a:t>不按照程序逻辑进行正确执行</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，发送错误消息给其他节点</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spcBef>
                <a:spcPts val="0"/>
              </a:spcBef>
              <a:spcAft>
                <a:spcPts val="6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崩溃</a:t>
            </a:r>
            <a:r>
              <a:rPr lang="ja-JP" altLang="en-US" sz="2400">
                <a:latin typeface="微软雅黑" panose="020B0503020204020204" pitchFamily="34" charset="-122"/>
                <a:ea typeface="微软雅黑" panose="020B0503020204020204" pitchFamily="34" charset="-122"/>
                <a:cs typeface="Arial" panose="020B0604020202020204" pitchFamily="34" charset="0"/>
              </a:rPr>
              <a:t>恢复</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故障 </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(Crash-recovery)</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：节点间发送正确的消息，但</a:t>
            </a:r>
            <a:r>
              <a:rPr lang="ja-JP" altLang="en-US" sz="2400">
                <a:latin typeface="微软雅黑" panose="020B0503020204020204" pitchFamily="34" charset="-122"/>
                <a:ea typeface="微软雅黑" panose="020B0503020204020204" pitchFamily="34" charset="-122"/>
                <a:cs typeface="Arial" panose="020B0604020202020204" pitchFamily="34" charset="0"/>
              </a:rPr>
              <a:t>不保证消息返回的时间</a:t>
            </a:r>
            <a:endParaRPr lang="en-US" altLang="ja-JP" sz="2400" dirty="0">
              <a:latin typeface="微软雅黑" panose="020B0503020204020204" pitchFamily="34" charset="-122"/>
              <a:ea typeface="微软雅黑" panose="020B0503020204020204" pitchFamily="34" charset="-122"/>
              <a:cs typeface="Arial" panose="020B0604020202020204" pitchFamily="34" charset="0"/>
            </a:endParaRPr>
          </a:p>
          <a:p>
            <a:pPr>
              <a:spcBef>
                <a:spcPts val="0"/>
              </a:spcBef>
              <a:spcAft>
                <a:spcPts val="6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失效故障 </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(Omission)</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ja-JP" altLang="en-US" sz="2400">
                <a:latin typeface="微软雅黑" panose="020B0503020204020204" pitchFamily="34" charset="-122"/>
                <a:ea typeface="微软雅黑" panose="020B0503020204020204" pitchFamily="34" charset="-122"/>
                <a:cs typeface="Arial" panose="020B0604020202020204" pitchFamily="34" charset="0"/>
              </a:rPr>
              <a:t>崩溃</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故障的一种特殊情况，服务器的响应没有在给定的时间到达</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spcBef>
                <a:spcPts val="0"/>
              </a:spcBef>
              <a:spcAft>
                <a:spcPts val="600"/>
              </a:spcAft>
              <a:buFont typeface="Wingdings" panose="05000000000000000000" pitchFamily="2" charset="2"/>
              <a:buChar char="Ø"/>
            </a:pPr>
            <a:r>
              <a:rPr lang="ja-JP" altLang="en-US" sz="2400">
                <a:latin typeface="微软雅黑" panose="020B0503020204020204" pitchFamily="34" charset="-122"/>
                <a:ea typeface="微软雅黑" panose="020B0503020204020204" pitchFamily="34" charset="-122"/>
                <a:cs typeface="Arial" panose="020B0604020202020204" pitchFamily="34" charset="0"/>
              </a:rPr>
              <a:t>崩溃</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停止故障 </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(Crash-stop)</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ja-JP" altLang="en-US" sz="2400">
                <a:latin typeface="微软雅黑" panose="020B0503020204020204" pitchFamily="34" charset="-122"/>
                <a:ea typeface="微软雅黑" panose="020B0503020204020204" pitchFamily="34" charset="-122"/>
                <a:cs typeface="Arial" panose="020B0604020202020204" pitchFamily="34" charset="0"/>
              </a:rPr>
              <a:t>节点出现故障后立即停止和发送所有消息</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ja-JP" altLang="en-US" sz="2400">
                <a:latin typeface="微软雅黑" panose="020B0503020204020204" pitchFamily="34" charset="-122"/>
                <a:ea typeface="微软雅黑" panose="020B0503020204020204" pitchFamily="34" charset="-122"/>
                <a:cs typeface="Arial" panose="020B0604020202020204" pitchFamily="34" charset="0"/>
              </a:rPr>
              <a:t>故障不会恢复</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Rectangle 5">
            <a:extLst>
              <a:ext uri="{FF2B5EF4-FFF2-40B4-BE49-F238E27FC236}">
                <a16:creationId xmlns:a16="http://schemas.microsoft.com/office/drawing/2014/main" id="{4DC7584C-221C-444D-9D2B-E7CD624D69AF}"/>
              </a:ext>
            </a:extLst>
          </p:cNvPr>
          <p:cNvSpPr/>
          <p:nvPr/>
        </p:nvSpPr>
        <p:spPr>
          <a:xfrm>
            <a:off x="71470" y="3845332"/>
            <a:ext cx="5220610" cy="3933384"/>
          </a:xfrm>
          <a:prstGeom prst="rect">
            <a:avLst/>
          </a:prstGeom>
          <a:noFill/>
          <a:ln>
            <a:noFill/>
          </a:ln>
        </p:spPr>
        <p:txBody>
          <a:bodyPr vert="horz" wrap="square" lIns="91440" tIns="45720" rIns="91440" bIns="45720" numCol="1" anchor="t" anchorCtr="0" compatLnSpc="1">
            <a:prstTxWarp prst="textNoShape">
              <a:avLst/>
            </a:prstTxWarp>
          </a:bodyPr>
          <a:lstStyle/>
          <a:p>
            <a:pPr marL="342900" indent="-342900" eaLnBrk="0" fontAlgn="base" hangingPunct="0">
              <a:spcBef>
                <a:spcPct val="20000"/>
              </a:spcBef>
              <a:spcAft>
                <a:spcPct val="0"/>
              </a:spcAft>
              <a:buFont typeface="Wingdings" panose="05000000000000000000" pitchFamily="2" charset="2"/>
              <a:buChar char="Ø"/>
            </a:pPr>
            <a:endParaRPr kumimoji="1"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7" name="Picture 6">
            <a:extLst>
              <a:ext uri="{FF2B5EF4-FFF2-40B4-BE49-F238E27FC236}">
                <a16:creationId xmlns:a16="http://schemas.microsoft.com/office/drawing/2014/main" id="{62AA0553-57CC-564B-9B9C-FC38EBC439D0}"/>
              </a:ext>
            </a:extLst>
          </p:cNvPr>
          <p:cNvPicPr>
            <a:picLocks noChangeAspect="1"/>
          </p:cNvPicPr>
          <p:nvPr/>
        </p:nvPicPr>
        <p:blipFill>
          <a:blip r:embed="rId2"/>
          <a:stretch>
            <a:fillRect/>
          </a:stretch>
        </p:blipFill>
        <p:spPr>
          <a:xfrm>
            <a:off x="4982457" y="4317577"/>
            <a:ext cx="4090073" cy="2528345"/>
          </a:xfrm>
          <a:prstGeom prst="rect">
            <a:avLst/>
          </a:prstGeom>
        </p:spPr>
      </p:pic>
    </p:spTree>
    <p:extLst>
      <p:ext uri="{BB962C8B-B14F-4D97-AF65-F5344CB8AC3E}">
        <p14:creationId xmlns:p14="http://schemas.microsoft.com/office/powerpoint/2010/main" val="29388425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a:extLst>
              <a:ext uri="{FF2B5EF4-FFF2-40B4-BE49-F238E27FC236}">
                <a16:creationId xmlns:a16="http://schemas.microsoft.com/office/drawing/2014/main" id="{EC42EEAB-4BFA-6248-97FD-40559899E2E2}"/>
              </a:ext>
            </a:extLst>
          </p:cNvPr>
          <p:cNvSpPr>
            <a:spLocks noGrp="1" noChangeArrowheads="1"/>
          </p:cNvSpPr>
          <p:nvPr>
            <p:ph type="title"/>
          </p:nvPr>
        </p:nvSpPr>
        <p:spPr/>
        <p:txBody>
          <a:bodyPr/>
          <a:lstStyle/>
          <a:p>
            <a:pPr eaLnBrk="1" hangingPunct="1"/>
            <a:r>
              <a:rPr lang="zh-CN" altLang="en-US" sz="4800" dirty="0">
                <a:solidFill>
                  <a:srgbClr val="4C27FF"/>
                </a:solidFill>
              </a:rPr>
              <a:t>工作量证明的过程</a:t>
            </a:r>
          </a:p>
        </p:txBody>
      </p:sp>
      <p:sp>
        <p:nvSpPr>
          <p:cNvPr id="51202" name="内容占位符 2">
            <a:extLst>
              <a:ext uri="{FF2B5EF4-FFF2-40B4-BE49-F238E27FC236}">
                <a16:creationId xmlns:a16="http://schemas.microsoft.com/office/drawing/2014/main" id="{11B274B4-9981-6845-8E83-E08FB53DD9CF}"/>
              </a:ext>
            </a:extLst>
          </p:cNvPr>
          <p:cNvSpPr>
            <a:spLocks noGrp="1" noChangeArrowheads="1"/>
          </p:cNvSpPr>
          <p:nvPr>
            <p:ph idx="1"/>
          </p:nvPr>
        </p:nvSpPr>
        <p:spPr>
          <a:xfrm>
            <a:off x="144965" y="1254515"/>
            <a:ext cx="8865219" cy="2291574"/>
          </a:xfrm>
        </p:spPr>
        <p:txBody>
          <a:bodyPr/>
          <a:lstStyle/>
          <a:p>
            <a:pPr eaLnBrk="1" hangingPunct="1"/>
            <a:r>
              <a:rPr lang="zh-CN" altLang="en-US" sz="2800" dirty="0"/>
              <a:t>生成交易并且形成交易列表，准备打包放入区块</a:t>
            </a:r>
            <a:endParaRPr lang="en-US" altLang="zh-CN" sz="2800" dirty="0"/>
          </a:p>
          <a:p>
            <a:pPr eaLnBrk="1" hangingPunct="1"/>
            <a:r>
              <a:rPr lang="zh-CN" altLang="en-US" sz="2800" dirty="0"/>
              <a:t>通过</a:t>
            </a:r>
            <a:r>
              <a:rPr lang="en-US" altLang="zh-CN" sz="2800" dirty="0"/>
              <a:t>Merkle</a:t>
            </a:r>
            <a:r>
              <a:rPr lang="zh-CN" altLang="en-US" sz="2800" dirty="0"/>
              <a:t>数算法生成</a:t>
            </a:r>
            <a:r>
              <a:rPr lang="en-US" altLang="zh-CN" sz="2800" dirty="0"/>
              <a:t>Merkle Root</a:t>
            </a:r>
            <a:r>
              <a:rPr lang="zh-CN" altLang="en-US" sz="2800" dirty="0"/>
              <a:t> </a:t>
            </a:r>
            <a:r>
              <a:rPr lang="en-US" altLang="zh-CN" sz="2800" dirty="0"/>
              <a:t>hash</a:t>
            </a:r>
            <a:r>
              <a:rPr lang="zh-CN" altLang="en-US" sz="2800" dirty="0"/>
              <a:t>值</a:t>
            </a:r>
            <a:endParaRPr lang="en-US" altLang="zh-CN" sz="2800" dirty="0"/>
          </a:p>
          <a:p>
            <a:pPr eaLnBrk="1" hangingPunct="1"/>
            <a:r>
              <a:rPr lang="zh-CN" altLang="en-US" sz="2800" dirty="0"/>
              <a:t>将</a:t>
            </a:r>
            <a:r>
              <a:rPr lang="en-US" altLang="zh-CN" sz="2800" dirty="0"/>
              <a:t>Merkle root hash</a:t>
            </a:r>
            <a:r>
              <a:rPr lang="zh-CN" altLang="en-US" sz="2800" dirty="0"/>
              <a:t>和其它相关的值放入区块头文件，然后将区块的</a:t>
            </a:r>
            <a:r>
              <a:rPr lang="en-US" altLang="zh-CN" sz="2800" dirty="0"/>
              <a:t>80</a:t>
            </a:r>
            <a:r>
              <a:rPr lang="zh-CN" altLang="en-US" sz="2800" dirty="0"/>
              <a:t>字节作为工作量函数的输入</a:t>
            </a:r>
            <a:endParaRPr lang="en-US" altLang="zh-CN" sz="2800" dirty="0"/>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a:extLst>
              <a:ext uri="{FF2B5EF4-FFF2-40B4-BE49-F238E27FC236}">
                <a16:creationId xmlns:a16="http://schemas.microsoft.com/office/drawing/2014/main" id="{FC486C43-F0BE-A442-93E4-4C2DD379B92B}"/>
              </a:ext>
            </a:extLst>
          </p:cNvPr>
          <p:cNvSpPr>
            <a:spLocks noGrp="1" noChangeArrowheads="1"/>
          </p:cNvSpPr>
          <p:nvPr>
            <p:ph type="title"/>
          </p:nvPr>
        </p:nvSpPr>
        <p:spPr/>
        <p:txBody>
          <a:bodyPr/>
          <a:lstStyle/>
          <a:p>
            <a:pPr eaLnBrk="1" hangingPunct="1"/>
            <a:r>
              <a:rPr lang="zh-CN" altLang="en-US" sz="4800" dirty="0">
                <a:solidFill>
                  <a:srgbClr val="4C27FF"/>
                </a:solidFill>
              </a:rPr>
              <a:t>工作量证明的过程</a:t>
            </a:r>
          </a:p>
        </p:txBody>
      </p:sp>
      <p:sp>
        <p:nvSpPr>
          <p:cNvPr id="52226" name="内容占位符 2">
            <a:extLst>
              <a:ext uri="{FF2B5EF4-FFF2-40B4-BE49-F238E27FC236}">
                <a16:creationId xmlns:a16="http://schemas.microsoft.com/office/drawing/2014/main" id="{0D9CE122-65A4-7A49-9B90-353087809D0B}"/>
              </a:ext>
            </a:extLst>
          </p:cNvPr>
          <p:cNvSpPr>
            <a:spLocks noGrp="1" noChangeArrowheads="1"/>
          </p:cNvSpPr>
          <p:nvPr>
            <p:ph idx="1"/>
          </p:nvPr>
        </p:nvSpPr>
        <p:spPr>
          <a:xfrm>
            <a:off x="156117" y="1166019"/>
            <a:ext cx="8865220" cy="2870722"/>
          </a:xfrm>
        </p:spPr>
        <p:txBody>
          <a:bodyPr/>
          <a:lstStyle/>
          <a:p>
            <a:pPr eaLnBrk="1" hangingPunct="1"/>
            <a:r>
              <a:rPr lang="zh-CN" altLang="en-US" sz="2800" dirty="0"/>
              <a:t>一直改变</a:t>
            </a:r>
            <a:r>
              <a:rPr lang="en-US" altLang="zh-CN" sz="2800" dirty="0"/>
              <a:t>nonce</a:t>
            </a:r>
            <a:r>
              <a:rPr lang="zh-CN" altLang="en-US" sz="2800" dirty="0"/>
              <a:t>的值，并且对每次改变后的区块头做两次的</a:t>
            </a:r>
            <a:r>
              <a:rPr lang="en-US" altLang="zh-CN" sz="2800" dirty="0"/>
              <a:t>SHA256</a:t>
            </a:r>
            <a:r>
              <a:rPr lang="zh-CN" altLang="en-US" sz="2800" dirty="0"/>
              <a:t>的操作</a:t>
            </a:r>
            <a:endParaRPr lang="en-US" altLang="zh-CN" sz="2800" dirty="0"/>
          </a:p>
          <a:p>
            <a:pPr lvl="1" eaLnBrk="1" hangingPunct="1"/>
            <a:r>
              <a:rPr lang="en-US" altLang="zh-CN" sz="2400" dirty="0"/>
              <a:t>SHA256(SHA256(block-header))</a:t>
            </a:r>
          </a:p>
          <a:p>
            <a:pPr eaLnBrk="1" hangingPunct="1"/>
            <a:r>
              <a:rPr lang="zh-CN" altLang="en-US" sz="2800" dirty="0"/>
              <a:t>对比结果值和当前网络的目标值</a:t>
            </a:r>
            <a:endParaRPr lang="en-US" altLang="zh-CN" sz="2800" dirty="0"/>
          </a:p>
          <a:p>
            <a:pPr lvl="1" eaLnBrk="1" hangingPunct="1"/>
            <a:r>
              <a:rPr lang="zh-CN" altLang="en-US" sz="2400" dirty="0"/>
              <a:t>如果</a:t>
            </a:r>
            <a:r>
              <a:rPr lang="en-US" altLang="zh-CN" sz="2400" dirty="0"/>
              <a:t>SHA256(SHA256(block-header)) &lt; Target</a:t>
            </a:r>
            <a:r>
              <a:rPr lang="zh-CN" altLang="en-US" sz="2400" dirty="0"/>
              <a:t>，工作量证明完成</a:t>
            </a:r>
            <a:endParaRPr lang="en-US" altLang="zh-CN" sz="2400" dirty="0"/>
          </a:p>
          <a:p>
            <a:pPr lvl="1" eaLnBrk="1" hangingPunct="1"/>
            <a:endParaRPr lang="zh-CN" altLang="en-US" sz="2400" dirty="0"/>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A2B8-DEAE-BD4C-84FA-9EFE25B326CA}"/>
              </a:ext>
            </a:extLst>
          </p:cNvPr>
          <p:cNvSpPr>
            <a:spLocks noGrp="1"/>
          </p:cNvSpPr>
          <p:nvPr>
            <p:ph type="title"/>
          </p:nvPr>
        </p:nvSpPr>
        <p:spPr/>
        <p:txBody>
          <a:bodyPr/>
          <a:lstStyle/>
          <a:p>
            <a:r>
              <a:rPr lang="zh-CN" altLang="en-US" dirty="0">
                <a:solidFill>
                  <a:srgbClr val="4C27FF"/>
                </a:solidFill>
              </a:rPr>
              <a:t>工作量证明的过程</a:t>
            </a:r>
            <a:endParaRPr lang="en-US" dirty="0"/>
          </a:p>
        </p:txBody>
      </p:sp>
      <p:pic>
        <p:nvPicPr>
          <p:cNvPr id="4" name="图片 1">
            <a:extLst>
              <a:ext uri="{FF2B5EF4-FFF2-40B4-BE49-F238E27FC236}">
                <a16:creationId xmlns:a16="http://schemas.microsoft.com/office/drawing/2014/main" id="{F335E04D-DC9B-494F-A794-3363171DB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87" y="1143000"/>
            <a:ext cx="813526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283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a:extLst>
              <a:ext uri="{FF2B5EF4-FFF2-40B4-BE49-F238E27FC236}">
                <a16:creationId xmlns:a16="http://schemas.microsoft.com/office/drawing/2014/main" id="{5150AE4D-A407-EF4B-8F7F-45CB0E9AADB1}"/>
              </a:ext>
            </a:extLst>
          </p:cNvPr>
          <p:cNvSpPr>
            <a:spLocks noGrp="1" noChangeArrowheads="1"/>
          </p:cNvSpPr>
          <p:nvPr>
            <p:ph type="title"/>
          </p:nvPr>
        </p:nvSpPr>
        <p:spPr/>
        <p:txBody>
          <a:bodyPr/>
          <a:lstStyle/>
          <a:p>
            <a:pPr eaLnBrk="1" hangingPunct="1"/>
            <a:r>
              <a:rPr lang="en-US" altLang="zh-CN" sz="4800" dirty="0" err="1">
                <a:solidFill>
                  <a:srgbClr val="4C27FF"/>
                </a:solidFill>
              </a:rPr>
              <a:t>PoW</a:t>
            </a:r>
            <a:r>
              <a:rPr lang="zh-CN" altLang="en-US" sz="4800" dirty="0">
                <a:solidFill>
                  <a:srgbClr val="4C27FF"/>
                </a:solidFill>
              </a:rPr>
              <a:t>的</a:t>
            </a:r>
            <a:r>
              <a:rPr lang="ja-JP" altLang="en-US" sz="4800">
                <a:solidFill>
                  <a:srgbClr val="4C27FF"/>
                </a:solidFill>
              </a:rPr>
              <a:t>优缺点</a:t>
            </a:r>
            <a:endParaRPr lang="zh-CN" altLang="en-US" sz="4800" dirty="0">
              <a:solidFill>
                <a:srgbClr val="4C27FF"/>
              </a:solidFill>
            </a:endParaRPr>
          </a:p>
        </p:txBody>
      </p:sp>
      <p:sp>
        <p:nvSpPr>
          <p:cNvPr id="2" name="内容占位符 1">
            <a:extLst>
              <a:ext uri="{FF2B5EF4-FFF2-40B4-BE49-F238E27FC236}">
                <a16:creationId xmlns:a16="http://schemas.microsoft.com/office/drawing/2014/main" id="{234FB961-FBD7-3841-9073-7CD719060736}"/>
              </a:ext>
            </a:extLst>
          </p:cNvPr>
          <p:cNvSpPr>
            <a:spLocks noGrp="1"/>
          </p:cNvSpPr>
          <p:nvPr>
            <p:ph idx="1"/>
          </p:nvPr>
        </p:nvSpPr>
        <p:spPr>
          <a:xfrm>
            <a:off x="198297" y="1115616"/>
            <a:ext cx="8722679" cy="5474755"/>
          </a:xfrm>
        </p:spPr>
        <p:txBody>
          <a:bodyPr/>
          <a:lstStyle/>
          <a:p>
            <a:pPr marL="228600" lvl="0" indent="-228600" eaLnBrk="1" fontAlgn="auto" hangingPunct="1">
              <a:lnSpc>
                <a:spcPct val="90000"/>
              </a:lnSpc>
              <a:spcBef>
                <a:spcPts val="1000"/>
              </a:spcBef>
              <a:spcAft>
                <a:spcPts val="0"/>
              </a:spcAft>
              <a:buFont typeface="Arial" panose="020B0604020202020204" pitchFamily="34" charset="0"/>
              <a:buChar char="•"/>
              <a:defRPr/>
            </a:pPr>
            <a:r>
              <a:rPr kumimoji="0" lang="zh-CN" altLang="en-US" dirty="0">
                <a:solidFill>
                  <a:prstClr val="black"/>
                </a:solidFill>
                <a:ea typeface="SimHei" panose="02010609060101010101" pitchFamily="49" charset="-122"/>
                <a:cs typeface="+mn-cs"/>
              </a:rPr>
              <a:t>优点</a:t>
            </a:r>
            <a:endParaRPr kumimoji="0" lang="en-US" altLang="zh-CN" dirty="0">
              <a:solidFill>
                <a:prstClr val="black"/>
              </a:solidFill>
              <a:ea typeface="SimHei" panose="02010609060101010101" pitchFamily="49" charset="-122"/>
              <a:cs typeface="+mn-cs"/>
            </a:endParaRPr>
          </a:p>
          <a:p>
            <a:pPr marL="628650" lvl="1" indent="-228600" eaLnBrk="1" fontAlgn="auto" hangingPunct="1">
              <a:lnSpc>
                <a:spcPct val="90000"/>
              </a:lnSpc>
              <a:spcBef>
                <a:spcPts val="1000"/>
              </a:spcBef>
              <a:spcAft>
                <a:spcPts val="0"/>
              </a:spcAft>
              <a:buFont typeface="Arial" panose="020B0604020202020204" pitchFamily="34" charset="0"/>
              <a:buChar char="•"/>
              <a:defRPr/>
            </a:pPr>
            <a:r>
              <a:rPr kumimoji="0" lang="zh-CN" altLang="en-US" dirty="0">
                <a:solidFill>
                  <a:srgbClr val="FF0000"/>
                </a:solidFill>
                <a:ea typeface="SimHei" panose="02010609060101010101" pitchFamily="49" charset="-122"/>
                <a:cs typeface="+mn-cs"/>
              </a:rPr>
              <a:t>去中心化</a:t>
            </a:r>
            <a:r>
              <a:rPr kumimoji="0" lang="zh-CN" altLang="en-US" dirty="0">
                <a:solidFill>
                  <a:prstClr val="black"/>
                </a:solidFill>
                <a:ea typeface="SimHei" panose="02010609060101010101" pitchFamily="49" charset="-122"/>
                <a:cs typeface="+mn-cs"/>
              </a:rPr>
              <a:t>，记账权是通过看节点的PoW，将记账权公平的分派到其他节点</a:t>
            </a:r>
            <a:endParaRPr kumimoji="0" lang="en-US" altLang="zh-CN" dirty="0">
              <a:solidFill>
                <a:prstClr val="black"/>
              </a:solidFill>
              <a:ea typeface="SimHei" panose="02010609060101010101" pitchFamily="49" charset="-122"/>
              <a:cs typeface="+mn-cs"/>
            </a:endParaRPr>
          </a:p>
          <a:p>
            <a:pPr marL="628650" lvl="1" indent="-228600" eaLnBrk="1" fontAlgn="auto" hangingPunct="1">
              <a:lnSpc>
                <a:spcPct val="120000"/>
              </a:lnSpc>
              <a:spcBef>
                <a:spcPts val="1000"/>
              </a:spcBef>
              <a:spcAft>
                <a:spcPts val="0"/>
              </a:spcAft>
              <a:buFont typeface="Arial" panose="020B0604020202020204" pitchFamily="34" charset="0"/>
              <a:buChar char="•"/>
              <a:defRPr/>
            </a:pPr>
            <a:r>
              <a:rPr kumimoji="0" lang="zh-CN" altLang="en-US" dirty="0">
                <a:solidFill>
                  <a:srgbClr val="FF0000"/>
                </a:solidFill>
                <a:ea typeface="SimHei" panose="02010609060101010101" pitchFamily="49" charset="-122"/>
                <a:cs typeface="+mn-cs"/>
              </a:rPr>
              <a:t>安全性高</a:t>
            </a:r>
            <a:r>
              <a:rPr kumimoji="0" lang="zh-CN" altLang="en-US" dirty="0">
                <a:solidFill>
                  <a:prstClr val="black"/>
                </a:solidFill>
                <a:ea typeface="SimHei" panose="02010609060101010101" pitchFamily="49" charset="-122"/>
                <a:cs typeface="+mn-cs"/>
              </a:rPr>
              <a:t>，破坏系统需要投入极大的成本</a:t>
            </a:r>
            <a:r>
              <a:rPr kumimoji="0" lang="zh-CN" altLang="zh-CN" dirty="0">
                <a:solidFill>
                  <a:prstClr val="black"/>
                </a:solidFill>
                <a:ea typeface="SimHei" panose="02010609060101010101" pitchFamily="49" charset="-122"/>
                <a:cs typeface="+mn-cs"/>
              </a:rPr>
              <a:t>，</a:t>
            </a:r>
            <a:r>
              <a:rPr kumimoji="0" lang="zh-CN" altLang="en-US" dirty="0">
                <a:solidFill>
                  <a:prstClr val="black"/>
                </a:solidFill>
                <a:ea typeface="SimHei" panose="02010609060101010101" pitchFamily="49" charset="-122"/>
                <a:cs typeface="+mn-cs"/>
              </a:rPr>
              <a:t>如果没有掌握51%的算力就不能作弊</a:t>
            </a:r>
            <a:endParaRPr kumimoji="0" lang="en-US" altLang="zh-CN" dirty="0">
              <a:solidFill>
                <a:prstClr val="black"/>
              </a:solidFill>
              <a:ea typeface="SimHei" panose="02010609060101010101" pitchFamily="49" charset="-122"/>
              <a:cs typeface="+mn-cs"/>
            </a:endParaRPr>
          </a:p>
          <a:p>
            <a:pPr lvl="0" eaLnBrk="1" hangingPunct="1">
              <a:defRPr/>
            </a:pPr>
            <a:r>
              <a:rPr kumimoji="0" lang="zh-CN" altLang="en-US" dirty="0">
                <a:solidFill>
                  <a:prstClr val="black"/>
                </a:solidFill>
                <a:ea typeface="SimHei" panose="02010609060101010101" pitchFamily="49" charset="-122"/>
                <a:cs typeface="+mn-cs"/>
                <a:sym typeface="等线" panose="02010600030101010101" pitchFamily="2" charset="-122"/>
              </a:rPr>
              <a:t>缺点</a:t>
            </a:r>
            <a:endParaRPr kumimoji="0" lang="en-US" altLang="zh-CN" dirty="0">
              <a:solidFill>
                <a:prstClr val="black"/>
              </a:solidFill>
              <a:ea typeface="SimHei" panose="02010609060101010101" pitchFamily="49" charset="-122"/>
              <a:cs typeface="+mn-cs"/>
              <a:sym typeface="等线" panose="02010600030101010101" pitchFamily="2" charset="-122"/>
            </a:endParaRPr>
          </a:p>
          <a:p>
            <a:pPr lvl="1" eaLnBrk="1" hangingPunct="1">
              <a:defRPr/>
            </a:pPr>
            <a:r>
              <a:rPr lang="zh-CN" altLang="en-US" dirty="0">
                <a:solidFill>
                  <a:prstClr val="black"/>
                </a:solidFill>
                <a:ea typeface="SimHei" panose="02010609060101010101" pitchFamily="49" charset="-122"/>
              </a:rPr>
              <a:t>计算</a:t>
            </a:r>
            <a:r>
              <a:rPr lang="zh-CN" altLang="en-US" dirty="0">
                <a:solidFill>
                  <a:srgbClr val="FF0000"/>
                </a:solidFill>
                <a:ea typeface="SimHei" panose="02010609060101010101" pitchFamily="49" charset="-122"/>
              </a:rPr>
              <a:t>能力被浪费</a:t>
            </a:r>
            <a:r>
              <a:rPr lang="zh-CN" altLang="en-US" dirty="0">
                <a:solidFill>
                  <a:prstClr val="black"/>
                </a:solidFill>
                <a:ea typeface="SimHei" panose="02010609060101010101" pitchFamily="49" charset="-122"/>
              </a:rPr>
              <a:t>，大量的计算被用来做没有意义的哈希计算</a:t>
            </a:r>
            <a:endParaRPr lang="en-US" altLang="zh-CN" dirty="0">
              <a:solidFill>
                <a:prstClr val="black"/>
              </a:solidFill>
              <a:ea typeface="SimHei" panose="02010609060101010101" pitchFamily="49" charset="-122"/>
            </a:endParaRPr>
          </a:p>
          <a:p>
            <a:pPr lvl="1" eaLnBrk="1" hangingPunct="1">
              <a:lnSpc>
                <a:spcPct val="130000"/>
              </a:lnSpc>
              <a:defRPr/>
            </a:pPr>
            <a:r>
              <a:rPr lang="zh-CN" altLang="en-US" dirty="0">
                <a:solidFill>
                  <a:prstClr val="black"/>
                </a:solidFill>
                <a:ea typeface="SimHei" panose="02010609060101010101" pitchFamily="49" charset="-122"/>
              </a:rPr>
              <a:t>交易确认</a:t>
            </a:r>
            <a:r>
              <a:rPr lang="zh-CN" altLang="en-US" dirty="0">
                <a:solidFill>
                  <a:srgbClr val="FF0000"/>
                </a:solidFill>
                <a:ea typeface="SimHei" panose="02010609060101010101" pitchFamily="49" charset="-122"/>
              </a:rPr>
              <a:t>效率低</a:t>
            </a:r>
            <a:r>
              <a:rPr lang="zh-CN" altLang="en-US" dirty="0">
                <a:solidFill>
                  <a:prstClr val="black"/>
                </a:solidFill>
                <a:ea typeface="SimHei" panose="02010609060101010101" pitchFamily="49" charset="-122"/>
              </a:rPr>
              <a:t>，在交易被确认前需要生成</a:t>
            </a:r>
            <a:r>
              <a:rPr lang="en-US" altLang="zh-CN" dirty="0">
                <a:solidFill>
                  <a:prstClr val="black"/>
                </a:solidFill>
                <a:ea typeface="SimHei" panose="02010609060101010101" pitchFamily="49" charset="-122"/>
              </a:rPr>
              <a:t>6</a:t>
            </a:r>
            <a:r>
              <a:rPr lang="zh-CN" altLang="en-US" dirty="0">
                <a:solidFill>
                  <a:prstClr val="black"/>
                </a:solidFill>
                <a:ea typeface="SimHei" panose="02010609060101010101" pitchFamily="49" charset="-122"/>
              </a:rPr>
              <a:t>个区块，大概需要一个小时</a:t>
            </a:r>
          </a:p>
          <a:p>
            <a:pPr marL="228600" indent="-228600" eaLnBrk="1" fontAlgn="auto" hangingPunct="1">
              <a:lnSpc>
                <a:spcPct val="120000"/>
              </a:lnSpc>
              <a:spcBef>
                <a:spcPts val="1000"/>
              </a:spcBef>
              <a:spcAft>
                <a:spcPts val="0"/>
              </a:spcAft>
              <a:buFont typeface="Arial" panose="020B0604020202020204" pitchFamily="34" charset="0"/>
              <a:buChar char="•"/>
              <a:defRPr/>
            </a:pPr>
            <a:endParaRPr kumimoji="0" lang="zh-CN" altLang="en-US" dirty="0">
              <a:solidFill>
                <a:prstClr val="black"/>
              </a:solidFill>
              <a:ea typeface="SimHei" panose="02010609060101010101" pitchFamily="49" charset="-122"/>
              <a:cs typeface="+mn-cs"/>
              <a:sym typeface="等线" panose="02010600030101010101" pitchFamily="2" charset="-122"/>
            </a:endParaRPr>
          </a:p>
          <a:p>
            <a:pPr marL="228600" lvl="0" indent="-228600" eaLnBrk="1" fontAlgn="auto" hangingPunct="1">
              <a:lnSpc>
                <a:spcPct val="120000"/>
              </a:lnSpc>
              <a:spcBef>
                <a:spcPts val="1000"/>
              </a:spcBef>
              <a:spcAft>
                <a:spcPts val="0"/>
              </a:spcAft>
              <a:buFont typeface="Arial" panose="020B0604020202020204" pitchFamily="34" charset="0"/>
              <a:buChar char="•"/>
              <a:defRPr/>
            </a:pPr>
            <a:endParaRPr kumimoji="0" lang="zh-CN" altLang="en-US" dirty="0">
              <a:solidFill>
                <a:prstClr val="black"/>
              </a:solidFill>
              <a:ea typeface="SimHei" panose="02010609060101010101" pitchFamily="49" charset="-122"/>
              <a:cs typeface="+mn-cs"/>
            </a:endParaRPr>
          </a:p>
          <a:p>
            <a:endParaRPr kumimoji="0" lang="zh-CN" altLang="en-US" dirty="0">
              <a:solidFill>
                <a:prstClr val="black"/>
              </a:solidFill>
              <a:ea typeface="SimHei" panose="02010609060101010101" pitchFamily="49" charset="-122"/>
              <a:cs typeface="+mn-cs"/>
            </a:endParaRPr>
          </a:p>
          <a:p>
            <a:endParaRPr kumimoji="1" lang="zh-CN" altLang="en-US" dirty="0"/>
          </a:p>
        </p:txBody>
      </p:sp>
      <p:sp>
        <p:nvSpPr>
          <p:cNvPr id="9" name="内容占位符 2">
            <a:extLst>
              <a:ext uri="{FF2B5EF4-FFF2-40B4-BE49-F238E27FC236}">
                <a16:creationId xmlns:a16="http://schemas.microsoft.com/office/drawing/2014/main" id="{1498F5CF-8C26-4743-AE19-EF5DE7670C61}"/>
              </a:ext>
            </a:extLst>
          </p:cNvPr>
          <p:cNvSpPr>
            <a:spLocks noGrp="1"/>
          </p:cNvSpPr>
          <p:nvPr/>
        </p:nvSpPr>
        <p:spPr>
          <a:xfrm>
            <a:off x="826" y="1779018"/>
            <a:ext cx="9143173" cy="1731962"/>
          </a:xfrm>
          <a:prstGeom prst="rect">
            <a:avLst/>
          </a:prstGeom>
          <a:noFill/>
          <a:ln w="9525">
            <a:noFill/>
          </a:ln>
        </p:spPr>
        <p:txBody>
          <a:bodyPr/>
          <a:lstStyle>
            <a:lvl1pPr marL="228600" indent="-228600">
              <a:defRPr sz="1400">
                <a:solidFill>
                  <a:schemeClr val="tx1"/>
                </a:solidFill>
                <a:latin typeface="Tahoma" panose="020B0604030504040204" pitchFamily="34" charset="0"/>
                <a:ea typeface="宋体" panose="02010600030101010101" pitchFamily="2" charset="-122"/>
              </a:defRPr>
            </a:lvl1pPr>
            <a:lvl2pPr>
              <a:defRPr sz="1400">
                <a:solidFill>
                  <a:schemeClr val="tx1"/>
                </a:solidFill>
                <a:latin typeface="Tahoma" panose="020B0604030504040204" pitchFamily="34" charset="0"/>
                <a:ea typeface="宋体" panose="02010600030101010101" pitchFamily="2" charset="-122"/>
              </a:defRPr>
            </a:lvl2pPr>
            <a:lvl3pPr>
              <a:defRPr sz="1400">
                <a:solidFill>
                  <a:schemeClr val="tx1"/>
                </a:solidFill>
                <a:latin typeface="Tahoma" panose="020B0604030504040204" pitchFamily="34" charset="0"/>
                <a:ea typeface="宋体" panose="02010600030101010101" pitchFamily="2" charset="-122"/>
              </a:defRPr>
            </a:lvl3pPr>
            <a:lvl4pPr>
              <a:defRPr sz="1400">
                <a:solidFill>
                  <a:schemeClr val="tx1"/>
                </a:solidFill>
                <a:latin typeface="Tahoma" panose="020B0604030504040204" pitchFamily="34" charset="0"/>
                <a:ea typeface="宋体" panose="02010600030101010101" pitchFamily="2" charset="-122"/>
              </a:defRPr>
            </a:lvl4pPr>
            <a:lvl5pPr>
              <a:defRPr sz="1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1400">
                <a:solidFill>
                  <a:schemeClr val="tx1"/>
                </a:solidFill>
                <a:latin typeface="Tahoma" panose="020B0604030504040204" pitchFamily="34" charset="0"/>
                <a:ea typeface="宋体" panose="02010600030101010101" pitchFamily="2" charset="-122"/>
              </a:defRPr>
            </a:lvl9pPr>
          </a:lstStyle>
          <a:p>
            <a:pPr marL="228600" marR="0" lvl="0" indent="-228600" algn="l" defTabSz="914400" rtl="0" eaLnBrk="1" fontAlgn="auto" latinLnBrk="0" hangingPunct="1">
              <a:lnSpc>
                <a:spcPct val="90000"/>
              </a:lnSpc>
              <a:spcBef>
                <a:spcPts val="100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484213724"/>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文本框 2">
            <a:extLst>
              <a:ext uri="{FF2B5EF4-FFF2-40B4-BE49-F238E27FC236}">
                <a16:creationId xmlns:a16="http://schemas.microsoft.com/office/drawing/2014/main" id="{DFB0D57A-4982-7E48-B1B8-B77852E0CB97}"/>
              </a:ext>
            </a:extLst>
          </p:cNvPr>
          <p:cNvSpPr txBox="1">
            <a:spLocks noChangeArrowheads="1"/>
          </p:cNvSpPr>
          <p:nvPr/>
        </p:nvSpPr>
        <p:spPr bwMode="auto">
          <a:xfrm>
            <a:off x="111512" y="1126272"/>
            <a:ext cx="8876371" cy="5519855"/>
          </a:xfrm>
          <a:prstGeom prst="rect">
            <a:avLst/>
          </a:prstGeom>
          <a:noFill/>
          <a:ln>
            <a:noFill/>
          </a:ln>
        </p:spPr>
        <p:txBody>
          <a:bodyPr vert="horz" wrap="square" lIns="91440" tIns="45720" rIns="91440" bIns="45720" numCol="1" anchor="t" anchorCtr="0" compatLnSpc="1">
            <a:prstTxWarp prst="textNoShape">
              <a:avLst/>
            </a:prstTxWarp>
          </a:bodyPr>
          <a:lstStyle>
            <a:lvl1pPr marL="342900" indent="-342900" fontAlgn="base">
              <a:spcBef>
                <a:spcPct val="20000"/>
              </a:spcBef>
              <a:spcAft>
                <a:spcPct val="0"/>
              </a:spcAft>
              <a:buFont typeface="Arial" charset="0"/>
              <a:buChar char="•"/>
              <a:defRPr kumimoji="1" sz="2800">
                <a:ea typeface="黑体" charset="0"/>
                <a:cs typeface="黑体" charset="0"/>
              </a:defRPr>
            </a:lvl1pPr>
            <a:lvl2pPr marL="742950" lvl="1" indent="-285750" fontAlgn="base">
              <a:spcBef>
                <a:spcPct val="20000"/>
              </a:spcBef>
              <a:spcAft>
                <a:spcPct val="0"/>
              </a:spcAft>
              <a:buFont typeface="Arial" charset="0"/>
              <a:buChar char="–"/>
              <a:defRPr kumimoji="1" sz="2400">
                <a:ea typeface="黑体" charset="0"/>
                <a:cs typeface="黑体" charset="0"/>
              </a:defRPr>
            </a:lvl2pPr>
            <a:lvl3pPr marL="1143000" indent="-228600" eaLnBrk="0" fontAlgn="base" hangingPunct="0">
              <a:spcBef>
                <a:spcPct val="20000"/>
              </a:spcBef>
              <a:spcAft>
                <a:spcPct val="0"/>
              </a:spcAft>
              <a:buFont typeface="Arial" charset="0"/>
              <a:buChar char="•"/>
              <a:defRPr kumimoji="1" sz="2400">
                <a:ea typeface="黑体" charset="0"/>
                <a:cs typeface="黑体" charset="0"/>
              </a:defRPr>
            </a:lvl3pPr>
            <a:lvl4pPr marL="1600200" indent="-228600" eaLnBrk="0" fontAlgn="base" hangingPunct="0">
              <a:spcBef>
                <a:spcPct val="20000"/>
              </a:spcBef>
              <a:spcAft>
                <a:spcPct val="0"/>
              </a:spcAft>
              <a:buFont typeface="Arial" charset="0"/>
              <a:buChar char="–"/>
              <a:defRPr kumimoji="1" sz="2000">
                <a:ea typeface="黑体" charset="0"/>
                <a:cs typeface="黑体" charset="0"/>
              </a:defRPr>
            </a:lvl4pPr>
            <a:lvl5pPr marL="2057400" indent="-228600" eaLnBrk="0" fontAlgn="base" hangingPunct="0">
              <a:spcBef>
                <a:spcPct val="20000"/>
              </a:spcBef>
              <a:spcAft>
                <a:spcPct val="0"/>
              </a:spcAft>
              <a:buFont typeface="Arial" charset="0"/>
              <a:buChar char="»"/>
              <a:defRPr kumimoji="1" sz="2000">
                <a:ea typeface="黑体" charset="0"/>
                <a:cs typeface="黑体"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1" lang="zh-CN" altLang="en-US" sz="2800" b="0" i="0" u="none" strike="noStrike" kern="1200" cap="none" spc="0" normalizeH="0" baseline="0" noProof="0" dirty="0">
                <a:ln>
                  <a:noFill/>
                </a:ln>
                <a:solidFill>
                  <a:prstClr val="black"/>
                </a:solidFill>
                <a:effectLst/>
                <a:uLnTx/>
                <a:uFillTx/>
                <a:latin typeface="Calibri"/>
                <a:ea typeface="黑体" charset="0"/>
              </a:rPr>
              <a:t>PrimeCoin PoW</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1" lang="zh-CN" altLang="en-US" sz="2400" b="0" i="0" u="none" strike="noStrike" kern="1200" cap="none" spc="0" normalizeH="0" baseline="0" noProof="0" dirty="0">
                <a:ln>
                  <a:noFill/>
                </a:ln>
                <a:solidFill>
                  <a:prstClr val="black"/>
                </a:solidFill>
                <a:effectLst/>
                <a:uLnTx/>
                <a:uFillTx/>
                <a:latin typeface="Calibri"/>
                <a:ea typeface="黑体" charset="0"/>
              </a:rPr>
              <a:t>其工作量证明不像比特币那样做无用功，而是寻找质数，具有科学价值，可称为“有用工作量证明”(Proof of Useful Work)</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1" lang="zh-CN" altLang="en-US" sz="2800" b="0" i="0" u="none" strike="noStrike" kern="1200" cap="none" spc="0" normalizeH="0" baseline="0" noProof="0" dirty="0">
                <a:ln>
                  <a:noFill/>
                </a:ln>
                <a:solidFill>
                  <a:prstClr val="black"/>
                </a:solidFill>
                <a:effectLst/>
                <a:uLnTx/>
                <a:uFillTx/>
                <a:latin typeface="Calibri"/>
                <a:ea typeface="黑体" charset="0"/>
              </a:rPr>
              <a:t>Ethereum Ethash PoW</a:t>
            </a:r>
            <a:endParaRPr kumimoji="1" lang="en-US" altLang="zh-CN" sz="2800" b="0" i="0" u="none" strike="noStrike" kern="1200" cap="none" spc="0" normalizeH="0" baseline="0" noProof="0" dirty="0">
              <a:ln>
                <a:noFill/>
              </a:ln>
              <a:solidFill>
                <a:prstClr val="black"/>
              </a:solidFill>
              <a:effectLst/>
              <a:uLnTx/>
              <a:uFillTx/>
              <a:latin typeface="Calibri"/>
              <a:ea typeface="黑体" charset="0"/>
            </a:endParaRP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1" lang="zh-CN" altLang="en-US" sz="2400" b="0" i="0" u="none" strike="noStrike" kern="1200" cap="none" spc="0" normalizeH="0" baseline="0" noProof="0" dirty="0">
                <a:ln>
                  <a:noFill/>
                </a:ln>
                <a:solidFill>
                  <a:prstClr val="black"/>
                </a:solidFill>
                <a:effectLst/>
                <a:uLnTx/>
                <a:uFillTx/>
                <a:latin typeface="Calibri"/>
                <a:ea typeface="黑体" charset="0"/>
              </a:rPr>
              <a:t> 比特币PoW基础上引入GHOST(Greedy Heavest-Observed Sub-Tree)          </a:t>
            </a:r>
            <a:endParaRPr kumimoji="1" lang="en-US" altLang="zh-CN" sz="2400" b="0" i="0" u="none" strike="noStrike" kern="1200" cap="none" spc="0" normalizeH="0" baseline="0" noProof="0" dirty="0">
              <a:ln>
                <a:noFill/>
              </a:ln>
              <a:solidFill>
                <a:prstClr val="black"/>
              </a:solidFill>
              <a:effectLst/>
              <a:uLnTx/>
              <a:uFillTx/>
              <a:latin typeface="Calibri"/>
              <a:ea typeface="黑体" charset="0"/>
            </a:endParaRP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1" lang="zh-CN" altLang="en-US" sz="2400" b="0" i="0" u="none" strike="noStrike" kern="1200" cap="none" spc="0" normalizeH="0" baseline="0" noProof="0" dirty="0">
                <a:ln>
                  <a:noFill/>
                </a:ln>
                <a:solidFill>
                  <a:prstClr val="black"/>
                </a:solidFill>
                <a:effectLst/>
                <a:uLnTx/>
                <a:uFillTx/>
                <a:latin typeface="Calibri"/>
                <a:ea typeface="黑体" charset="0"/>
              </a:rPr>
              <a:t>挖矿不但需要计算能力，还需要内存，对ASIC挖矿和算力中心化有一定抵抗力</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1" lang="zh-CN" altLang="en-US" sz="2800" b="0" i="0" u="none" strike="noStrike" kern="1200" cap="none" spc="0" normalizeH="0" baseline="0" noProof="0" dirty="0">
                <a:ln>
                  <a:noFill/>
                </a:ln>
                <a:solidFill>
                  <a:prstClr val="black"/>
                </a:solidFill>
                <a:effectLst/>
                <a:uLnTx/>
                <a:uFillTx/>
                <a:latin typeface="Calibri"/>
                <a:ea typeface="黑体" charset="0"/>
              </a:rPr>
              <a:t>Intel SawtoothLake PoET</a:t>
            </a:r>
            <a:endParaRPr kumimoji="1" lang="en-US" altLang="zh-CN" sz="2800" b="0" i="0" u="none" strike="noStrike" kern="1200" cap="none" spc="0" normalizeH="0" baseline="0" noProof="0" dirty="0">
              <a:ln>
                <a:noFill/>
              </a:ln>
              <a:solidFill>
                <a:prstClr val="black"/>
              </a:solidFill>
              <a:effectLst/>
              <a:uLnTx/>
              <a:uFillTx/>
              <a:latin typeface="Calibri"/>
              <a:ea typeface="黑体" charset="0"/>
            </a:endParaRP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1" lang="zh-CN" altLang="en-US" sz="2400" b="0" i="0" u="none" strike="noStrike" kern="1200" cap="none" spc="0" normalizeH="0" baseline="0" noProof="0" dirty="0">
                <a:ln>
                  <a:noFill/>
                </a:ln>
                <a:solidFill>
                  <a:prstClr val="black"/>
                </a:solidFill>
                <a:effectLst/>
                <a:uLnTx/>
                <a:uFillTx/>
                <a:latin typeface="Calibri"/>
                <a:ea typeface="黑体" charset="0"/>
              </a:rPr>
              <a:t>采用新的CPU安全指令，根据验证者等待时间来确定Leader，实现公平、随机选取共识 Leader</a:t>
            </a:r>
            <a:endParaRPr kumimoji="1" lang="en-US" altLang="zh-CN" sz="2400" b="0" i="0" u="none" strike="noStrike" kern="1200" cap="none" spc="0" normalizeH="0" baseline="0" noProof="0" dirty="0">
              <a:ln>
                <a:noFill/>
              </a:ln>
              <a:solidFill>
                <a:prstClr val="black"/>
              </a:solidFill>
              <a:effectLst/>
              <a:uLnTx/>
              <a:uFillTx/>
              <a:latin typeface="Calibri"/>
              <a:ea typeface="黑体" charset="0"/>
            </a:endParaRP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1" lang="zh-CN" altLang="en-US" sz="2400" b="0" i="0" u="none" strike="noStrike" kern="1200" cap="none" spc="0" normalizeH="0" baseline="0" noProof="0" dirty="0">
                <a:ln>
                  <a:noFill/>
                </a:ln>
                <a:solidFill>
                  <a:prstClr val="black"/>
                </a:solidFill>
                <a:effectLst/>
                <a:uLnTx/>
                <a:uFillTx/>
                <a:latin typeface="Calibri"/>
                <a:ea typeface="黑体" charset="0"/>
              </a:rPr>
              <a:t>实现“一个CPU一票”</a:t>
            </a:r>
          </a:p>
        </p:txBody>
      </p:sp>
      <p:sp>
        <p:nvSpPr>
          <p:cNvPr id="81922" name="标题 1">
            <a:extLst>
              <a:ext uri="{FF2B5EF4-FFF2-40B4-BE49-F238E27FC236}">
                <a16:creationId xmlns:a16="http://schemas.microsoft.com/office/drawing/2014/main" id="{F7E91444-E42C-ED41-A2A7-85F3BA07DBD6}"/>
              </a:ext>
            </a:extLst>
          </p:cNvPr>
          <p:cNvSpPr>
            <a:spLocks noGrp="1" noChangeArrowheads="1"/>
          </p:cNvSpPr>
          <p:nvPr/>
        </p:nvSpPr>
        <p:spPr bwMode="auto">
          <a:xfrm>
            <a:off x="0" y="-1735"/>
            <a:ext cx="9144000" cy="982464"/>
          </a:xfrm>
          <a:prstGeom prst="rect">
            <a:avLst/>
          </a:prstGeom>
          <a:no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800" b="0" i="0" u="none" strike="noStrike" kern="1200" cap="none" spc="0" normalizeH="0" baseline="0" noProof="0" dirty="0">
                <a:ln>
                  <a:noFill/>
                </a:ln>
                <a:solidFill>
                  <a:srgbClr val="4C27FF"/>
                </a:solidFill>
                <a:effectLst/>
                <a:uLnTx/>
                <a:uFillTx/>
                <a:latin typeface="Calibri"/>
                <a:ea typeface="黑体" charset="0"/>
                <a:cs typeface="黑体" charset="0"/>
              </a:rPr>
              <a:t>系统应用 </a:t>
            </a:r>
            <a:r>
              <a:rPr kumimoji="0" lang="zh-CN" altLang="en-US" sz="4800" b="0" i="0" u="none" strike="noStrike" kern="1200" cap="none" spc="0" normalizeH="0" baseline="0" noProof="0" dirty="0">
                <a:ln>
                  <a:noFill/>
                </a:ln>
                <a:solidFill>
                  <a:srgbClr val="4C27FF"/>
                </a:solidFill>
                <a:effectLst/>
                <a:uLnTx/>
                <a:uFillTx/>
                <a:latin typeface="Calibri"/>
                <a:ea typeface="宋体" panose="02010600030101010101" pitchFamily="2" charset="-122"/>
                <a:cs typeface="+mn-cs"/>
              </a:rPr>
              <a:t> </a:t>
            </a:r>
            <a:endParaRPr kumimoji="1" lang="zh-CN" altLang="en-US" sz="4800" b="0" i="0" u="none" strike="noStrike" kern="1200" cap="none" spc="0" normalizeH="0" baseline="0" noProof="0" dirty="0">
              <a:ln>
                <a:noFill/>
              </a:ln>
              <a:solidFill>
                <a:srgbClr val="4C27FF"/>
              </a:solidFill>
              <a:effectLst/>
              <a:uLnTx/>
              <a:uFillTx/>
              <a:latin typeface="Calibri"/>
              <a:ea typeface="黑体" charset="0"/>
              <a:cs typeface="黑体" charset="0"/>
            </a:endParaRPr>
          </a:p>
        </p:txBody>
      </p:sp>
    </p:spTree>
    <p:extLst>
      <p:ext uri="{BB962C8B-B14F-4D97-AF65-F5344CB8AC3E}">
        <p14:creationId xmlns:p14="http://schemas.microsoft.com/office/powerpoint/2010/main" val="53647167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59AC-FD20-0F48-9C51-3104A38AFAF1}"/>
              </a:ext>
            </a:extLst>
          </p:cNvPr>
          <p:cNvSpPr>
            <a:spLocks noGrp="1"/>
          </p:cNvSpPr>
          <p:nvPr>
            <p:ph type="title"/>
          </p:nvPr>
        </p:nvSpPr>
        <p:spPr/>
        <p:txBody>
          <a:bodyPr/>
          <a:lstStyle/>
          <a:p>
            <a:r>
              <a:rPr lang="ja-JP" altLang="en-US" sz="4800">
                <a:solidFill>
                  <a:srgbClr val="4C27FF"/>
                </a:solidFill>
              </a:rPr>
              <a:t>分布式共识算法</a:t>
            </a:r>
            <a:endParaRPr lang="en-US" dirty="0"/>
          </a:p>
        </p:txBody>
      </p:sp>
      <p:sp>
        <p:nvSpPr>
          <p:cNvPr id="3" name="Content Placeholder 2">
            <a:extLst>
              <a:ext uri="{FF2B5EF4-FFF2-40B4-BE49-F238E27FC236}">
                <a16:creationId xmlns:a16="http://schemas.microsoft.com/office/drawing/2014/main" id="{7FF2D301-4504-9641-BBAC-C28870642F67}"/>
              </a:ext>
            </a:extLst>
          </p:cNvPr>
          <p:cNvSpPr>
            <a:spLocks noGrp="1"/>
          </p:cNvSpPr>
          <p:nvPr>
            <p:ph idx="1"/>
          </p:nvPr>
        </p:nvSpPr>
        <p:spPr>
          <a:xfrm>
            <a:off x="200722" y="1166018"/>
            <a:ext cx="8720254" cy="4525963"/>
          </a:xfrm>
        </p:spPr>
        <p:txBody>
          <a:bodyPr/>
          <a:lstStyle/>
          <a:p>
            <a:r>
              <a:rPr lang="ja-JP" altLang="en-US" sz="2800"/>
              <a:t>定义</a:t>
            </a:r>
            <a:r>
              <a:rPr lang="zh-CN" altLang="en-US" sz="2800" dirty="0"/>
              <a:t>：</a:t>
            </a:r>
            <a:r>
              <a:rPr lang="ja-JP" altLang="en-US" sz="2800"/>
              <a:t>分布式共识算法是分布式系统中保证系统状态一致性的关键技术</a:t>
            </a:r>
            <a:r>
              <a:rPr lang="zh-CN" altLang="en-US" sz="2800" dirty="0"/>
              <a:t>，</a:t>
            </a:r>
            <a:r>
              <a:rPr lang="ja-JP" altLang="en-US" sz="2800"/>
              <a:t>是分布式数据存储和管理的重要基础</a:t>
            </a:r>
            <a:endParaRPr lang="en-HK" altLang="zh-CN" sz="2800" dirty="0"/>
          </a:p>
          <a:p>
            <a:r>
              <a:rPr lang="ja-JP" altLang="en-US" sz="2800"/>
              <a:t>在一个存在故障的分布式系统中，通过共识算法来保证集群中所有节点中数据完全相同并且能够对某个提案</a:t>
            </a:r>
            <a:r>
              <a:rPr lang="en-US" altLang="zh-CN" sz="2800" dirty="0"/>
              <a:t>(</a:t>
            </a:r>
            <a:r>
              <a:rPr lang="en-HK" sz="2800" dirty="0"/>
              <a:t>Proposal</a:t>
            </a:r>
            <a:r>
              <a:rPr lang="en-US" altLang="zh-CN" sz="2800" dirty="0"/>
              <a:t>)</a:t>
            </a:r>
            <a:r>
              <a:rPr lang="ja-JP" altLang="en-US" sz="2800"/>
              <a:t>达成一致</a:t>
            </a:r>
            <a:endParaRPr lang="en-US" altLang="ja-JP" sz="2800" dirty="0"/>
          </a:p>
          <a:p>
            <a:r>
              <a:rPr lang="zh-CN" altLang="en-US" sz="2800" dirty="0"/>
              <a:t>共识描述了分布式系统中多个节点之间，彼此对某个提案达成一致结果的过程</a:t>
            </a:r>
            <a:endParaRPr lang="en-US" altLang="zh-CN" sz="2800" dirty="0"/>
          </a:p>
          <a:p>
            <a:r>
              <a:rPr lang="zh-CN" altLang="en-US" sz="2800" dirty="0">
                <a:solidFill>
                  <a:srgbClr val="FF0000"/>
                </a:solidFill>
              </a:rPr>
              <a:t>一致性描述的是结果</a:t>
            </a:r>
            <a:br>
              <a:rPr lang="en-US" altLang="zh-CN" sz="2800" dirty="0">
                <a:solidFill>
                  <a:srgbClr val="FF0000"/>
                </a:solidFill>
              </a:rPr>
            </a:br>
            <a:r>
              <a:rPr lang="zh-CN" altLang="en-US" sz="2800" dirty="0">
                <a:solidFill>
                  <a:srgbClr val="FF0000"/>
                </a:solidFill>
              </a:rPr>
              <a:t>共识则是一种手段</a:t>
            </a:r>
            <a:endParaRPr lang="en-HK" altLang="zh-CN" sz="2800" dirty="0">
              <a:solidFill>
                <a:srgbClr val="FF0000"/>
              </a:solidFill>
            </a:endParaRPr>
          </a:p>
        </p:txBody>
      </p:sp>
      <p:pic>
        <p:nvPicPr>
          <p:cNvPr id="5" name="图片 4">
            <a:extLst>
              <a:ext uri="{FF2B5EF4-FFF2-40B4-BE49-F238E27FC236}">
                <a16:creationId xmlns:a16="http://schemas.microsoft.com/office/drawing/2014/main" id="{4F208AC7-AEE7-EF46-AB1D-4E23FA26DA4D}"/>
              </a:ext>
            </a:extLst>
          </p:cNvPr>
          <p:cNvPicPr>
            <a:picLocks noChangeAspect="1"/>
          </p:cNvPicPr>
          <p:nvPr/>
        </p:nvPicPr>
        <p:blipFill>
          <a:blip r:embed="rId3"/>
          <a:stretch>
            <a:fillRect/>
          </a:stretch>
        </p:blipFill>
        <p:spPr>
          <a:xfrm>
            <a:off x="4502819" y="4661211"/>
            <a:ext cx="4630030" cy="2152185"/>
          </a:xfrm>
          <a:prstGeom prst="rect">
            <a:avLst/>
          </a:prstGeom>
        </p:spPr>
      </p:pic>
    </p:spTree>
    <p:extLst>
      <p:ext uri="{BB962C8B-B14F-4D97-AF65-F5344CB8AC3E}">
        <p14:creationId xmlns:p14="http://schemas.microsoft.com/office/powerpoint/2010/main" val="4015801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59AC-FD20-0F48-9C51-3104A38AFAF1}"/>
              </a:ext>
            </a:extLst>
          </p:cNvPr>
          <p:cNvSpPr>
            <a:spLocks noGrp="1"/>
          </p:cNvSpPr>
          <p:nvPr>
            <p:ph type="title"/>
          </p:nvPr>
        </p:nvSpPr>
        <p:spPr/>
        <p:txBody>
          <a:bodyPr/>
          <a:lstStyle/>
          <a:p>
            <a:r>
              <a:rPr lang="ja-JP" altLang="en-US" sz="4800">
                <a:solidFill>
                  <a:srgbClr val="4C27FF"/>
                </a:solidFill>
              </a:rPr>
              <a:t>理解</a:t>
            </a:r>
            <a:r>
              <a:rPr lang="zh-CN" altLang="en" sz="4800" dirty="0">
                <a:solidFill>
                  <a:srgbClr val="4C27FF"/>
                </a:solidFill>
              </a:rPr>
              <a:t>共识</a:t>
            </a:r>
            <a:r>
              <a:rPr lang="ja-JP" altLang="en-US" sz="4800">
                <a:solidFill>
                  <a:srgbClr val="4C27FF"/>
                </a:solidFill>
              </a:rPr>
              <a:t>问题的关键</a:t>
            </a:r>
            <a:endParaRPr lang="en-US" dirty="0"/>
          </a:p>
        </p:txBody>
      </p:sp>
      <p:sp>
        <p:nvSpPr>
          <p:cNvPr id="6" name="Content Placeholder 2">
            <a:extLst>
              <a:ext uri="{FF2B5EF4-FFF2-40B4-BE49-F238E27FC236}">
                <a16:creationId xmlns:a16="http://schemas.microsoft.com/office/drawing/2014/main" id="{5A916277-9BE6-3944-9C41-9AAD87C54696}"/>
              </a:ext>
            </a:extLst>
          </p:cNvPr>
          <p:cNvSpPr>
            <a:spLocks noGrp="1"/>
          </p:cNvSpPr>
          <p:nvPr>
            <p:ph idx="1"/>
          </p:nvPr>
        </p:nvSpPr>
        <p:spPr>
          <a:xfrm>
            <a:off x="200722" y="1166018"/>
            <a:ext cx="3973126" cy="5468958"/>
          </a:xfrm>
        </p:spPr>
        <p:txBody>
          <a:bodyPr/>
          <a:lstStyle/>
          <a:p>
            <a:pPr>
              <a:spcBef>
                <a:spcPts val="0"/>
              </a:spcBef>
              <a:spcAft>
                <a:spcPts val="1200"/>
              </a:spcAft>
            </a:pPr>
            <a:r>
              <a:rPr lang="ja-JP" altLang="en-US" sz="2800"/>
              <a:t>绝对公平，相互独立：所有参与者均可提案，均可参与提案的决策</a:t>
            </a:r>
          </a:p>
          <a:p>
            <a:pPr>
              <a:spcBef>
                <a:spcPts val="0"/>
              </a:spcBef>
              <a:spcAft>
                <a:spcPts val="1200"/>
              </a:spcAft>
            </a:pPr>
            <a:r>
              <a:rPr lang="ja-JP" altLang="en-US" sz="2800"/>
              <a:t>针对某一件事达成完全一致：一件事，一个结论</a:t>
            </a:r>
          </a:p>
          <a:p>
            <a:pPr>
              <a:spcBef>
                <a:spcPts val="0"/>
              </a:spcBef>
              <a:spcAft>
                <a:spcPts val="1200"/>
              </a:spcAft>
            </a:pPr>
            <a:r>
              <a:rPr lang="ja-JP" altLang="en-US" sz="2800"/>
              <a:t>已经达成一致的结论，不可被推翻</a:t>
            </a:r>
          </a:p>
          <a:p>
            <a:pPr>
              <a:spcBef>
                <a:spcPts val="0"/>
              </a:spcBef>
              <a:spcAft>
                <a:spcPts val="1200"/>
              </a:spcAft>
            </a:pPr>
            <a:r>
              <a:rPr lang="ja-JP" altLang="en-US" sz="2800"/>
              <a:t>在整个决策的过程中，没有参与者说谎</a:t>
            </a:r>
          </a:p>
        </p:txBody>
      </p:sp>
      <p:pic>
        <p:nvPicPr>
          <p:cNvPr id="8" name="图片 7">
            <a:extLst>
              <a:ext uri="{FF2B5EF4-FFF2-40B4-BE49-F238E27FC236}">
                <a16:creationId xmlns:a16="http://schemas.microsoft.com/office/drawing/2014/main" id="{274EE7F0-1E22-C446-8C4F-37CA032FB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999" y="1561171"/>
            <a:ext cx="4959001" cy="4315520"/>
          </a:xfrm>
          <a:prstGeom prst="rect">
            <a:avLst/>
          </a:prstGeom>
        </p:spPr>
      </p:pic>
    </p:spTree>
    <p:extLst>
      <p:ext uri="{BB962C8B-B14F-4D97-AF65-F5344CB8AC3E}">
        <p14:creationId xmlns:p14="http://schemas.microsoft.com/office/powerpoint/2010/main" val="1003249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28659-ED8C-2E41-8A76-BB7454EFE73F}"/>
              </a:ext>
            </a:extLst>
          </p:cNvPr>
          <p:cNvSpPr>
            <a:spLocks noGrp="1"/>
          </p:cNvSpPr>
          <p:nvPr>
            <p:ph type="title"/>
          </p:nvPr>
        </p:nvSpPr>
        <p:spPr/>
        <p:txBody>
          <a:bodyPr/>
          <a:lstStyle/>
          <a:p>
            <a:r>
              <a:rPr lang="zh-CN" altLang="en-US" sz="4800" dirty="0">
                <a:solidFill>
                  <a:srgbClr val="4C27FF"/>
                </a:solidFill>
              </a:rPr>
              <a:t>共识算法的属性</a:t>
            </a:r>
          </a:p>
        </p:txBody>
      </p:sp>
      <p:sp>
        <p:nvSpPr>
          <p:cNvPr id="3" name="内容占位符 2">
            <a:extLst>
              <a:ext uri="{FF2B5EF4-FFF2-40B4-BE49-F238E27FC236}">
                <a16:creationId xmlns:a16="http://schemas.microsoft.com/office/drawing/2014/main" id="{519F8C3F-E1E3-5643-BCAA-85D766074BDC}"/>
              </a:ext>
            </a:extLst>
          </p:cNvPr>
          <p:cNvSpPr>
            <a:spLocks noGrp="1"/>
          </p:cNvSpPr>
          <p:nvPr>
            <p:ph idx="1"/>
          </p:nvPr>
        </p:nvSpPr>
        <p:spPr>
          <a:xfrm>
            <a:off x="89210" y="1115616"/>
            <a:ext cx="9054790" cy="5742384"/>
          </a:xfrm>
        </p:spPr>
        <p:txBody>
          <a:bodyPr/>
          <a:lstStyle/>
          <a:p>
            <a:r>
              <a:rPr lang="en" altLang="zh-CN" dirty="0"/>
              <a:t>Agreement</a:t>
            </a:r>
            <a:r>
              <a:rPr lang="zh-CN" altLang="en-US" dirty="0"/>
              <a:t>（协定性）</a:t>
            </a:r>
            <a:endParaRPr lang="en" altLang="zh-CN" dirty="0"/>
          </a:p>
          <a:p>
            <a:pPr lvl="1"/>
            <a:r>
              <a:rPr lang="en" altLang="zh-CN" dirty="0"/>
              <a:t>Every correct process must agree on the same value</a:t>
            </a:r>
          </a:p>
          <a:p>
            <a:pPr lvl="1"/>
            <a:r>
              <a:rPr lang="zh-CN" altLang="en-US" dirty="0"/>
              <a:t>这是实现一致性必须要做到的要求：每个节点必须达成一致</a:t>
            </a:r>
            <a:endParaRPr lang="en-US" altLang="zh-CN" dirty="0"/>
          </a:p>
          <a:p>
            <a:r>
              <a:rPr lang="en" altLang="zh-CN" dirty="0"/>
              <a:t>Validity</a:t>
            </a:r>
            <a:r>
              <a:rPr lang="zh-CN" altLang="en-US" dirty="0"/>
              <a:t>（合法性）</a:t>
            </a:r>
            <a:endParaRPr lang="en" altLang="zh-CN" dirty="0"/>
          </a:p>
          <a:p>
            <a:pPr lvl="1"/>
            <a:r>
              <a:rPr lang="en" altLang="zh-CN" dirty="0"/>
              <a:t>If all the correct processes proposed the same value </a:t>
            </a:r>
            <a:r>
              <a:rPr lang="en" altLang="zh-CN" i="1" dirty="0"/>
              <a:t>v</a:t>
            </a:r>
            <a:r>
              <a:rPr lang="en" altLang="zh-CN" dirty="0"/>
              <a:t>, then any correct process must decide </a:t>
            </a:r>
            <a:r>
              <a:rPr lang="en" altLang="zh-CN" i="1" dirty="0"/>
              <a:t>v</a:t>
            </a:r>
          </a:p>
          <a:p>
            <a:pPr lvl="1"/>
            <a:r>
              <a:rPr lang="en" altLang="zh-CN" dirty="0"/>
              <a:t>Validity</a:t>
            </a:r>
            <a:r>
              <a:rPr lang="zh-CN" altLang="en-US" dirty="0"/>
              <a:t>是为了防止这种情况的出现：一些节点无论提议什么值，本节点一直提交</a:t>
            </a:r>
            <a:r>
              <a:rPr lang="en" altLang="zh-CN" dirty="0"/>
              <a:t>NULL</a:t>
            </a:r>
          </a:p>
          <a:p>
            <a:r>
              <a:rPr lang="en" altLang="zh-CN" dirty="0"/>
              <a:t>Integrity</a:t>
            </a:r>
            <a:r>
              <a:rPr lang="zh-CN" altLang="en-US" dirty="0"/>
              <a:t>（完备性）</a:t>
            </a:r>
            <a:endParaRPr lang="en" altLang="zh-CN" dirty="0"/>
          </a:p>
          <a:p>
            <a:pPr lvl="1"/>
            <a:r>
              <a:rPr lang="en" altLang="zh-CN" dirty="0"/>
              <a:t>No Node decides twice</a:t>
            </a:r>
          </a:p>
          <a:p>
            <a:pPr lvl="1"/>
            <a:r>
              <a:rPr lang="zh-CN" altLang="en-US" dirty="0"/>
              <a:t>保证共识得到一致性不可逆，不可被修改</a:t>
            </a:r>
            <a:endParaRPr lang="en" altLang="zh-CN" dirty="0"/>
          </a:p>
          <a:p>
            <a:r>
              <a:rPr lang="en" altLang="zh-CN" dirty="0"/>
              <a:t>Termination</a:t>
            </a:r>
            <a:r>
              <a:rPr lang="zh-CN" altLang="en-US" dirty="0"/>
              <a:t>（可终止性）</a:t>
            </a:r>
            <a:endParaRPr lang="en" altLang="zh-CN" dirty="0"/>
          </a:p>
          <a:p>
            <a:pPr lvl="1"/>
            <a:r>
              <a:rPr lang="en" altLang="zh-CN" dirty="0"/>
              <a:t>Eventually, every correct process decides some value</a:t>
            </a:r>
          </a:p>
          <a:p>
            <a:pPr lvl="1"/>
            <a:r>
              <a:rPr lang="en" altLang="zh-CN" dirty="0"/>
              <a:t>Termination</a:t>
            </a:r>
            <a:r>
              <a:rPr lang="zh-CN" altLang="en-US" dirty="0"/>
              <a:t>是一个</a:t>
            </a:r>
            <a:r>
              <a:rPr lang="en" altLang="zh-CN" dirty="0"/>
              <a:t>liveness</a:t>
            </a:r>
            <a:r>
              <a:rPr lang="zh-CN" altLang="en-US" dirty="0"/>
              <a:t>属性，可以理解对应</a:t>
            </a:r>
            <a:r>
              <a:rPr lang="en" altLang="zh-CN" dirty="0"/>
              <a:t>CAP</a:t>
            </a:r>
            <a:r>
              <a:rPr lang="zh-CN" altLang="en-US" dirty="0"/>
              <a:t>定理中可用性（</a:t>
            </a:r>
            <a:r>
              <a:rPr lang="en" altLang="zh-CN" dirty="0"/>
              <a:t>Availability</a:t>
            </a:r>
            <a:r>
              <a:rPr lang="zh-CN" altLang="en" dirty="0"/>
              <a:t>）</a:t>
            </a:r>
            <a:endParaRPr lang="en" altLang="zh-CN" dirty="0"/>
          </a:p>
        </p:txBody>
      </p:sp>
    </p:spTree>
    <p:extLst>
      <p:ext uri="{BB962C8B-B14F-4D97-AF65-F5344CB8AC3E}">
        <p14:creationId xmlns:p14="http://schemas.microsoft.com/office/powerpoint/2010/main" val="3206610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E031C9F2-2FEB-D546-AD00-0401E4019410}"/>
              </a:ext>
            </a:extLst>
          </p:cNvPr>
          <p:cNvSpPr>
            <a:spLocks noGrp="1" noChangeArrowheads="1"/>
          </p:cNvSpPr>
          <p:nvPr>
            <p:ph type="title"/>
          </p:nvPr>
        </p:nvSpPr>
        <p:spPr/>
        <p:txBody>
          <a:bodyPr/>
          <a:lstStyle/>
          <a:p>
            <a:pPr eaLnBrk="1" hangingPunct="1"/>
            <a:r>
              <a:rPr lang="zh-CN" altLang="en-US" sz="4800">
                <a:solidFill>
                  <a:srgbClr val="4C27FF"/>
                </a:solidFill>
              </a:rPr>
              <a:t>目录</a:t>
            </a:r>
            <a:endParaRPr lang="en-US" altLang="zh-CN" sz="4800">
              <a:solidFill>
                <a:srgbClr val="4C27FF"/>
              </a:solidFill>
            </a:endParaRPr>
          </a:p>
        </p:txBody>
      </p:sp>
      <p:sp>
        <p:nvSpPr>
          <p:cNvPr id="6146" name="Rectangle 8">
            <a:extLst>
              <a:ext uri="{FF2B5EF4-FFF2-40B4-BE49-F238E27FC236}">
                <a16:creationId xmlns:a16="http://schemas.microsoft.com/office/drawing/2014/main" id="{DA8B9895-560D-1C46-AD33-CDC0434F5A17}"/>
              </a:ext>
            </a:extLst>
          </p:cNvPr>
          <p:cNvSpPr>
            <a:spLocks noGrp="1" noChangeArrowheads="1"/>
          </p:cNvSpPr>
          <p:nvPr>
            <p:ph idx="1"/>
          </p:nvPr>
        </p:nvSpPr>
        <p:spPr>
          <a:xfrm>
            <a:off x="78058" y="1115617"/>
            <a:ext cx="8954429" cy="2742706"/>
          </a:xfrm>
        </p:spPr>
        <p:txBody>
          <a:bodyPr/>
          <a:lstStyle/>
          <a:p>
            <a:pPr eaLnBrk="1" hangingPunct="1"/>
            <a:r>
              <a:rPr lang="zh-CN" altLang="en-US" sz="3600" dirty="0"/>
              <a:t>简介</a:t>
            </a:r>
            <a:endParaRPr lang="en-US" altLang="zh-CN" sz="3600" dirty="0"/>
          </a:p>
          <a:p>
            <a:pPr eaLnBrk="1" hangingPunct="1"/>
            <a:r>
              <a:rPr lang="zh-CN" altLang="en-US" sz="3600" dirty="0">
                <a:solidFill>
                  <a:srgbClr val="FF0000"/>
                </a:solidFill>
              </a:rPr>
              <a:t>拜占庭容错</a:t>
            </a:r>
            <a:endParaRPr lang="en-US" altLang="zh-CN" sz="3600" dirty="0">
              <a:solidFill>
                <a:srgbClr val="FF0000"/>
              </a:solidFill>
            </a:endParaRPr>
          </a:p>
          <a:p>
            <a:pPr eaLnBrk="1" hangingPunct="1"/>
            <a:r>
              <a:rPr lang="en-US" altLang="zh-CN" sz="3600" dirty="0" err="1"/>
              <a:t>Paxos</a:t>
            </a:r>
            <a:r>
              <a:rPr lang="zh-CN" altLang="en-US" sz="3600" dirty="0"/>
              <a:t>算法</a:t>
            </a:r>
            <a:endParaRPr lang="en-US" altLang="zh-CN" sz="3600" dirty="0"/>
          </a:p>
          <a:p>
            <a:pPr eaLnBrk="1" hangingPunct="1"/>
            <a:r>
              <a:rPr lang="en-US" altLang="zh-CN" sz="3600" dirty="0" err="1"/>
              <a:t>PoW</a:t>
            </a:r>
            <a:r>
              <a:rPr lang="zh-CN" altLang="en-US" sz="3600" dirty="0"/>
              <a:t>机制</a:t>
            </a:r>
            <a:endParaRPr lang="en-US" altLang="zh-CN" sz="3600" dirty="0"/>
          </a:p>
        </p:txBody>
      </p:sp>
    </p:spTree>
    <p:extLst>
      <p:ext uri="{BB962C8B-B14F-4D97-AF65-F5344CB8AC3E}">
        <p14:creationId xmlns:p14="http://schemas.microsoft.com/office/powerpoint/2010/main" val="2635126030"/>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9257</TotalTime>
  <Words>3800</Words>
  <Application>Microsoft Macintosh PowerPoint</Application>
  <PresentationFormat>全屏显示(4:3)</PresentationFormat>
  <Paragraphs>315</Paragraphs>
  <Slides>54</Slides>
  <Notes>13</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54</vt:i4>
      </vt:variant>
    </vt:vector>
  </HeadingPairs>
  <TitlesOfParts>
    <vt:vector size="68" baseType="lpstr">
      <vt:lpstr>等线</vt:lpstr>
      <vt:lpstr>等线 Light</vt:lpstr>
      <vt:lpstr>SimHei</vt:lpstr>
      <vt:lpstr>宋体</vt:lpstr>
      <vt:lpstr>微软雅黑</vt:lpstr>
      <vt:lpstr>Arial</vt:lpstr>
      <vt:lpstr>Calibri</vt:lpstr>
      <vt:lpstr>Comic Sans MS</vt:lpstr>
      <vt:lpstr>Tahoma</vt:lpstr>
      <vt:lpstr>Times New Roman</vt:lpstr>
      <vt:lpstr>Wingdings</vt:lpstr>
      <vt:lpstr>自定义设计方案</vt:lpstr>
      <vt:lpstr>Office 主题</vt:lpstr>
      <vt:lpstr>1_Office 主题</vt:lpstr>
      <vt:lpstr>PowerPoint 演示文稿</vt:lpstr>
      <vt:lpstr>目录</vt:lpstr>
      <vt:lpstr>分布式系统一致性</vt:lpstr>
      <vt:lpstr>FLP不可能定理</vt:lpstr>
      <vt:lpstr>分布式系统的故障模型</vt:lpstr>
      <vt:lpstr>分布式共识算法</vt:lpstr>
      <vt:lpstr>理解共识问题的关键</vt:lpstr>
      <vt:lpstr>共识算法的属性</vt:lpstr>
      <vt:lpstr>目录</vt:lpstr>
      <vt:lpstr>拜占庭错误描述</vt:lpstr>
      <vt:lpstr>拜占庭错误的分类</vt:lpstr>
      <vt:lpstr>拜占庭将军问题</vt:lpstr>
      <vt:lpstr>拜占庭将军问题的定义</vt:lpstr>
      <vt:lpstr>拜占庭容错 </vt:lpstr>
      <vt:lpstr>实用拜占庭容错算法（PBFT）</vt:lpstr>
      <vt:lpstr>PBFT 算法流程</vt:lpstr>
      <vt:lpstr>PBFT优缺点 </vt:lpstr>
      <vt:lpstr>实际系统应用</vt:lpstr>
      <vt:lpstr>目录</vt:lpstr>
      <vt:lpstr>Paxos算法</vt:lpstr>
      <vt:lpstr>Paxos算法背景</vt:lpstr>
      <vt:lpstr>Paxos算法问题描述</vt:lpstr>
      <vt:lpstr>角色</vt:lpstr>
      <vt:lpstr>Paxos算法的两阶段</vt:lpstr>
      <vt:lpstr>Paxos算法设计要点</vt:lpstr>
      <vt:lpstr>Paxos的两阶段</vt:lpstr>
      <vt:lpstr>Paxos的Propose阶段</vt:lpstr>
      <vt:lpstr>Paxos的Accept阶段</vt:lpstr>
      <vt:lpstr>Paxos算法的三个阶段</vt:lpstr>
      <vt:lpstr>Paxos的一致性算法</vt:lpstr>
      <vt:lpstr>Paxos的一致性算法</vt:lpstr>
      <vt:lpstr>Paxos的一致性算法</vt:lpstr>
      <vt:lpstr>Paxos算法伪代码</vt:lpstr>
      <vt:lpstr>图示Paxos算法</vt:lpstr>
      <vt:lpstr>图示Paxos算法</vt:lpstr>
      <vt:lpstr>图示Paxos算法</vt:lpstr>
      <vt:lpstr>图示Paxos算法</vt:lpstr>
      <vt:lpstr>图示Paxos算法</vt:lpstr>
      <vt:lpstr>图示Paxos算法</vt:lpstr>
      <vt:lpstr>系统应用 </vt:lpstr>
      <vt:lpstr>系统应用</vt:lpstr>
      <vt:lpstr>目录</vt:lpstr>
      <vt:lpstr>工作量证明(Proof of Work)</vt:lpstr>
      <vt:lpstr>实现步骤</vt:lpstr>
      <vt:lpstr>Bitcoin中的哈希函数</vt:lpstr>
      <vt:lpstr>Bitcoin中的哈希函数</vt:lpstr>
      <vt:lpstr>比特币的工作证明</vt:lpstr>
      <vt:lpstr>比特币的工作证明</vt:lpstr>
      <vt:lpstr>比特币的工作证明</vt:lpstr>
      <vt:lpstr>工作量证明的过程</vt:lpstr>
      <vt:lpstr>工作量证明的过程</vt:lpstr>
      <vt:lpstr>工作量证明的过程</vt:lpstr>
      <vt:lpstr>PoW的优缺点</vt:lpstr>
      <vt:lpstr>PowerPoint 演示文稿</vt:lpstr>
    </vt:vector>
  </TitlesOfParts>
  <Company>HUST ICCC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HPCC - Chapter1</dc:title>
  <dc:creator>Hai Jin</dc:creator>
  <cp:lastModifiedBy>Microsoft Office User</cp:lastModifiedBy>
  <cp:revision>1050</cp:revision>
  <dcterms:created xsi:type="dcterms:W3CDTF">2019-07-04T16:56:17Z</dcterms:created>
  <dcterms:modified xsi:type="dcterms:W3CDTF">2019-10-20T14:44:51Z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r8>1</vt:r8>
  </property>
  <property fmtid="{D5CDD505-2E9C-101B-9397-08002B2CF9AE}" pid="3" name="GraphicType">
    <vt:r8>1</vt:r8>
  </property>
  <property fmtid="{D5CDD505-2E9C-101B-9397-08002B2CF9AE}" pid="4" name="Compression">
    <vt:r8>100</vt:r8>
  </property>
  <property fmtid="{D5CDD505-2E9C-101B-9397-08002B2CF9AE}" pid="5" name="ScreenSize">
    <vt:r8>2</vt:r8>
  </property>
  <property fmtid="{D5CDD505-2E9C-101B-9397-08002B2CF9AE}" pid="6" name="ScreenUsage">
    <vt:r8>2</vt:r8>
  </property>
  <property fmtid="{D5CDD505-2E9C-101B-9397-08002B2CF9AE}" pid="7" name="MailAddress">
    <vt:lpwstr>dbc@npac.syr.edu</vt:lpwstr>
  </property>
  <property fmtid="{D5CDD505-2E9C-101B-9397-08002B2CF9AE}" pid="8" name="HomePage">
    <vt:lpwstr>http://www.npac.syr.edu/projects/pcrc/HPJava/beijing.html</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r8>15132390</vt:r8>
  </property>
  <property fmtid="{D5CDD505-2E9C-101B-9397-08002B2CF9AE}" pid="14" name="TextColor">
    <vt:r8>0</vt:r8>
  </property>
  <property fmtid="{D5CDD505-2E9C-101B-9397-08002B2CF9AE}" pid="15" name="LinkColor">
    <vt:r8>16711782</vt:r8>
  </property>
  <property fmtid="{D5CDD505-2E9C-101B-9397-08002B2CF9AE}" pid="16" name="VisitedColor">
    <vt:r8>10040268</vt:r8>
  </property>
  <property fmtid="{D5CDD505-2E9C-101B-9397-08002B2CF9AE}" pid="17" name="TransparentButton">
    <vt:r8>0</vt:r8>
  </property>
  <property fmtid="{D5CDD505-2E9C-101B-9397-08002B2CF9AE}" pid="18" name="ButtonType">
    <vt:r8>1</vt:r8>
  </property>
  <property fmtid="{D5CDD505-2E9C-101B-9397-08002B2CF9AE}" pid="19" name="ShowNotes">
    <vt:bool>false</vt:bool>
  </property>
  <property fmtid="{D5CDD505-2E9C-101B-9397-08002B2CF9AE}" pid="20" name="NavBtnPos">
    <vt:r8>1</vt:r8>
  </property>
  <property fmtid="{D5CDD505-2E9C-101B-9397-08002B2CF9AE}" pid="21" name="OutputDir">
    <vt:lpwstr>C:\users\dbc</vt:lpwstr>
  </property>
  <property fmtid="{D5CDD505-2E9C-101B-9397-08002B2CF9AE}" pid="22" name="KSOProductBuildVer">
    <vt:lpwstr>1033-1.2.1.1575</vt:lpwstr>
  </property>
</Properties>
</file>